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f8a9c8a1ca94c9f" /><Relationship Type="http://schemas.openxmlformats.org/officeDocument/2006/relationships/extended-properties" Target="/docProps/app.xml" Id="Re4af900653b54d95" /><Relationship Type="http://schemas.openxmlformats.org/officeDocument/2006/relationships/officeDocument" Target="/ppt/presentation.xml" Id="R7f40890082aa42f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d4b8475b7b84576"/>
  </p:sldMasterIdLst>
  <p:notesMasterIdLst>
    <p:notesMasterId xmlns:r="http://schemas.openxmlformats.org/officeDocument/2006/relationships" r:id="R5159144f971649e4"/>
  </p:notesMasterIdLst>
  <p:sldIdLst>
    <p:sldId xmlns:r="http://schemas.openxmlformats.org/officeDocument/2006/relationships" id="256" r:id="Rcf8803cc22424963"/>
    <p:sldId xmlns:r="http://schemas.openxmlformats.org/officeDocument/2006/relationships" id="257" r:id="Re196319c048e413e"/>
    <p:sldId xmlns:r="http://schemas.openxmlformats.org/officeDocument/2006/relationships" id="258" r:id="Rd95a8a062bf6451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a3f3ac0b9f14ca2" /><Relationship Type="http://schemas.openxmlformats.org/officeDocument/2006/relationships/slideMaster" Target="/ppt/slideMasters/slideMaster1.xml" Id="R0d4b8475b7b84576" /><Relationship Type="http://schemas.openxmlformats.org/officeDocument/2006/relationships/notesMaster" Target="/ppt/notesMasters/notesMaster1.xml" Id="R5159144f971649e4" /><Relationship Type="http://schemas.openxmlformats.org/officeDocument/2006/relationships/presProps" Target="/ppt/presProps.xml" Id="Re1f049a37e474478" /><Relationship Type="http://schemas.openxmlformats.org/officeDocument/2006/relationships/tableStyles" Target="/ppt/tableStyles.xml" Id="R833e3ef99c9c423c" /><Relationship Type="http://schemas.openxmlformats.org/officeDocument/2006/relationships/slide" Target="/ppt/slides/slide1.xml" Id="Rcf8803cc22424963" /><Relationship Type="http://schemas.openxmlformats.org/officeDocument/2006/relationships/slide" Target="/ppt/slides/slide2.xml" Id="Re196319c048e413e" /><Relationship Type="http://schemas.openxmlformats.org/officeDocument/2006/relationships/slide" Target="/ppt/slides/slide3.xml" Id="Rd95a8a062bf6451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3f1c86848bb42b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cf8f5779aac40ff" /><Relationship Type="http://schemas.openxmlformats.org/officeDocument/2006/relationships/notesMaster" Target="/ppt/notesMasters/notesMaster1.xml" Id="R7883ebf2d9de4f4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a4fd9d7db4415d" /><Relationship Type="http://schemas.openxmlformats.org/officeDocument/2006/relationships/notesMaster" Target="/ppt/notesMasters/notesMaster1.xml" Id="R075077009b75481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9d71161f7324bb3" /><Relationship Type="http://schemas.openxmlformats.org/officeDocument/2006/relationships/notesMaster" Target="/ppt/notesMasters/notesMaster1.xml" Id="R6c6e54d90fbe4ab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Данные: synthetic_microdata_2021-2024_20260921/d006/2024/rio_2024.csv и d008/2024/kontr_k.csv. Связь по NOMER, размер по числу уникальных NOMP, согласуется с KOL_CHL. 12 000 домохозяйств в ростере, 11 704 связанных анкет жилья. Исключены 46 записей с J_PL &gt; OB_PL. Основной анализ: 11 658 домохозяйств. Показатель: OB_PL / число членов. Медиана отношений, не отношение медиан. Данные синтетические, без обследовательских весов. Причины различий и потребность в поддержке не установлены. data-guide.Rmd предупреждает об искажении межпеременных связей при синтезе. Гипотеза 1 сравнивает описательные групповые медианы. Гипотеза 2 фиксирует размер ровно в пять человек, но не учитывает тип жилья, состав домохозяйства, доход и урбанизацию. Статус обеих: первичный описательный результат в синтетической выборке. Это не причинное доказательство и не оценка жилищной нуждаемости.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Данные: synthetic_microdata_2021-2024_20260921/d006/2024/rio_2024.csv и d008/2024/kontr_k.csv. Связь по NOMER, размер по числу уникальных NOMP, согласуется с KOL_CHL. 12 000 домохозяйств в ростере, 11 704 связанных анкет жилья. Исключены 46 записей с J_PL &gt; OB_PL. Основной анализ: 11 658 домохозяйств. Показатель: OB_PL / число членов. Медиана отношений, не отношение медиан. Данные синтетические, без обследовательских весов. Причины различий и потребность в поддержке не установлены. data-guide.Rmd предупреждает об искажении межпеременных связей при синтезе. Для H1 групповые медианы м² на человека: 57, 30, 20.7, 16.3, 12.7. Медианы всей площади: 57, 60, 62, 65, 73. Рост 73/57-1=28,1%. Для H2 ровно пять членов, n=1321. ВКО: n=40, медиана 10,7, Q1=9.5, Q3=12.6. Туркестанская: n=68, медиана 22,0, Q1=16, Q3=24. В пределах регионов остаётся разброс. Сравнение двух крайних медиан описательное; не означает, что все домохозяйства одной области имеют худшие условия.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Данные: synthetic_microdata_2021-2024_20260921/d006/2024/rio_2024.csv и d008/2024/kontr_k.csv. Связь по NOMER, размер по числу уникальных NOMP, согласуется с KOL_CHL. 12 000 домохозяйств в ростере, 11 704 связанных анкет жилья. Исключены 46 записей с J_PL &gt; OB_PL. Основной анализ: 11 658 домохозяйств. Показатель: OB_PL / число членов. Медиана отношений, не отношение медиан. Данные синтетические, без обследовательских весов. Причины различий и потребность в поддержке не установлены. data-guide.Rmd предупреждает об искажении межпеременных связей при синтезе. Карта содержит 17 областей и 3 города республиканского значения. Показана когорта ровно пяти человек, n=1321. Границы: https://github.com/galymorg/new_qazaqstan_GeoJSON (MIT), производная от https://github.com/arodionoff/geokz (CC BY 4.0), административное деление января 2024. Код территории TE длины 2 подтверждён структурой D008; соответствие названий интерпретировано по двум первым цифрам КАТО БНС 18.12.2024: https://stat.gov.kz/upload/iblock/fc3/bkmzatfyk7e7919jn7gyqs5q91hyb78n/%D0%9A%D0%90%D0%A2%D0%9E_18.12.2024.xls . Все 20 кодов совпали между выборкой, КАТО и PCODE KZxx. Цветовые интервалы — оформление шкалы м², не норматив нуждаемости. Карта является примером первичного решения. План: фиксировать размер домохозяйства, затем учитывать тип жилья и другие факторы; показывать n и межквартильный разброс; подтверждать низкие значения на реальной статистике. Предлагаемая мера: включать площадь на человека в мониторинг жилищных условий и использовать территориальные различия для выбора тем дополнительного обследования.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a064f32a0745d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132fe95ad674fa5" /><Relationship Type="http://schemas.openxmlformats.org/officeDocument/2006/relationships/slideLayout" Target="/ppt/slideLayouts/slideLayout1.xml" Id="Rc8403c7c7c1c45f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8403c7c7c1c45f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f8184e20614330" /><Relationship Type="http://schemas.openxmlformats.org/officeDocument/2006/relationships/notesSlide" Target="/ppt/notesSlides/notesSlide1.xml" Id="R95585315fb3a4a7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94f41545d8490f" /><Relationship Type="http://schemas.openxmlformats.org/officeDocument/2006/relationships/chart" Target="/ppt/slides/charts/chart1.xml" Id="R8db7a31fd84940c5" /><Relationship Type="http://schemas.openxmlformats.org/officeDocument/2006/relationships/notesSlide" Target="/ppt/notesSlides/notesSlide2.xml" Id="R49eae1da90d74ec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46ec969a0e4e64" /><Relationship Type="http://schemas.openxmlformats.org/officeDocument/2006/relationships/notesSlide" Target="/ppt/notesSlides/notesSlide3.xml" Id="R7ebdfe16ee574fee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м² на человека</c:v>
          </c:tx>
          <c:spPr>
            <a:solidFill xmlns:a="http://schemas.openxmlformats.org/drawingml/2006/main">
              <a:srgbClr val="087D83"/>
            </a:solidFill>
          </c:spPr>
          <c:cat>
            <c:strRef>
              <c:f>'Chart Data'!$A$2:$A$6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5+</c:v>
                </c:pt>
              </c:strCache>
            </c:strRef>
          </c:cat>
          <c:val>
            <c:numRef>
              <c:f>'Chart Data'!$B$2:$B$6</c:f>
              <c:numCache>
                <c:formatCode>0.0</c:formatCode>
                <c:ptCount val="5"/>
                <c:pt idx="0">
                  <c:v>57</c:v>
                </c:pt>
                <c:pt idx="1">
                  <c:v>30</c:v>
                </c:pt>
                <c:pt idx="2">
                  <c:v>20.7</c:v>
                </c:pt>
                <c:pt idx="3">
                  <c:v>16.3</c:v>
                </c:pt>
                <c:pt idx="4">
                  <c:v>12.7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>
                  <a:solidFill>
                    <a:srgbClr val="152A39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350">
                    <a:solidFill>
                      <a:srgbClr val="52636D"/>
                    </a:solidFill>
                    <a:latin typeface="Arial"/>
                    <a:ea typeface="Arial"/>
                    <a:cs typeface="Arial"/>
                  </a:rPr>
                  <a:t>Число членов домохозяйства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>
                  <a:solidFill>
                    <a:srgbClr val="52636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65"/>
          <c:min val="0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52636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81C38E-5080-42EB-A538-FE17CCF63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83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83"/>
                </a:solidFill>
                <a:latin typeface="Arial"/>
                <a:ea typeface="Arial"/>
                <a:cs typeface="Arial"/>
              </a:rPr>
              <a:t>STATDATATHON 2026   РЕЗУЛЬТАТ 2   1/3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B35576-7A2E-4C0A-9080-0C773F97D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52475"/>
            <a:ext cx="10820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Гипотезы о жилищной обеспеченности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180CB3-AEC3-455C-A0EB-F6B610408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B7D8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B7D87"/>
                </a:solidFill>
                <a:latin typeface="Arial"/>
                <a:ea typeface="Arial"/>
                <a:cs typeface="Arial"/>
              </a:rPr>
              <a:t>D006 + D008, 2024. Синтетическая невзвешенная выборка. Описательные различия требуют проверки на реальных данных.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FF1117-CE91-4650-BBD6-8EAD1CD2C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66925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7D8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87D83"/>
                </a:solidFill>
                <a:latin typeface="Arial"/>
                <a:ea typeface="Arial"/>
                <a:cs typeface="Arial"/>
              </a:rPr>
              <a:t>Гипотеза 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631798-2456-4AA3-939A-D6D075DDB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1000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Площадь жилья растёт медленнее</a:t>
            </a:r>
          </a:p>
          <a:p xmlns:a="http://schemas.openxmlformats.org/drawingml/2006/main">
            <a:pPr>
              <a:defRPr sz="2400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числа членов домохозяйства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8EB6C2-936A-465A-A900-78B5E3CCC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10715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36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36D"/>
                </a:solidFill>
                <a:latin typeface="Arial"/>
                <a:ea typeface="Arial"/>
                <a:cs typeface="Arial"/>
              </a:rPr>
              <a:t>Проверка: общая площадь и м² на человека для групп 1, 2, 3, 4 и 5+.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B27A76-764F-4DC5-909A-CAABE0EF2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7D8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87D83"/>
                </a:solidFill>
                <a:latin typeface="Arial"/>
                <a:ea typeface="Arial"/>
                <a:cs typeface="Arial"/>
              </a:rPr>
              <a:t>Гипотеза 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9381C7-1C13-4CBB-AE57-A6B361DC9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Различия между регионами сохраняются</a:t>
            </a:r>
          </a:p>
          <a:p xmlns:a="http://schemas.openxmlformats.org/drawingml/2006/main">
            <a:pPr>
              <a:defRPr sz="2400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при одинаковом размере домохозяйства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B25901-97C6-467B-8514-B609D52ED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007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36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36D"/>
                </a:solidFill>
                <a:latin typeface="Arial"/>
                <a:ea typeface="Arial"/>
                <a:cs typeface="Arial"/>
              </a:rPr>
              <a:t>Проверка: ровно 5 человек, медиана м² на человека в каждом регионе.</a:t>
            </a:r>
          </a:p>
        </p:txBody>
      </p:sp>
    </p:spTree>
    <p:extLst>
      <p:ext uri="{BB962C8B-B14F-4D97-AF65-F5344CB8AC3E}">
        <p14:creationId xmlns:p14="http://schemas.microsoft.com/office/powerpoint/2010/main" val="17954819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DAB5B1-2162-478F-896A-00798491A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83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83"/>
                </a:solidFill>
                <a:latin typeface="Arial"/>
                <a:ea typeface="Arial"/>
                <a:cs typeface="Arial"/>
              </a:rPr>
              <a:t>STATDATATHON 2026   РЕЗУЛЬТАТ 2   2/3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96CE48-836A-4E43-95D4-251258591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52475"/>
            <a:ext cx="10820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Первичные результаты проверки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EDF3D5-BE9D-4BB3-92DB-EE3E2A562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B7D8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B7D87"/>
                </a:solidFill>
                <a:latin typeface="Arial"/>
                <a:ea typeface="Arial"/>
                <a:cs typeface="Arial"/>
              </a:rPr>
              <a:t>D006 + D008, 2024. Синтетическая невзвешенная выборка. Описательные различия требуют проверки на реальных данных.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4D523E-4F9A-4D8A-B0FD-795B66749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85950"/>
            <a:ext cx="7620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52636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52636D"/>
                </a:solidFill>
                <a:latin typeface="Arial"/>
                <a:ea typeface="Arial"/>
                <a:cs typeface="Arial"/>
              </a:rPr>
              <a:t>Медиана общей площади на человека, м²</a:t>
            </a:r>
          </a:p>
        </p:txBody>
      </p:sp>
      <p:graphicFrame>
        <p:nvGraphicFramePr>
          <p:cNvPr id="16" name="Chart"/>
          <p:cNvGraphicFramePr/>
          <p:nvPr/>
        </p:nvGraphicFramePr>
        <p:xfrm>
          <a:off xmlns:a="http://schemas.openxmlformats.org/drawingml/2006/main" x="609600" y="2314575"/>
          <a:ext xmlns:a="http://schemas.openxmlformats.org/drawingml/2006/main" cx="7239000" cy="3429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8db7a31fd84940c5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1AF1D6-3581-4DD1-B4B2-D2819CB89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952625"/>
            <a:ext cx="32670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87D8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87D83"/>
                </a:solidFill>
                <a:latin typeface="Arial"/>
                <a:ea typeface="Arial"/>
                <a:cs typeface="Arial"/>
              </a:rPr>
              <a:t>Гипотеза 1: наблюдается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334495-FCA8-4C83-A079-5FAB3F80C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409825"/>
            <a:ext cx="3267075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52A39"/>
                </a:solidFill>
                <a:latin typeface="Arial"/>
                <a:ea typeface="Arial"/>
                <a:cs typeface="Arial"/>
              </a:rPr>
              <a:t>Общая площадь жилья:</a:t>
            </a:r>
          </a:p>
          <a:p xmlns:a="http://schemas.openxmlformats.org/drawingml/2006/main">
            <a:pPr>
              <a:defRPr sz="1800" b="0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52A39"/>
                </a:solidFill>
                <a:latin typeface="Arial"/>
                <a:ea typeface="Arial"/>
                <a:cs typeface="Arial"/>
              </a:rPr>
              <a:t>57 м² у одного человека</a:t>
            </a:r>
          </a:p>
          <a:p xmlns:a="http://schemas.openxmlformats.org/drawingml/2006/main">
            <a:pPr>
              <a:defRPr sz="1800" b="0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52A39"/>
                </a:solidFill>
                <a:latin typeface="Arial"/>
                <a:ea typeface="Arial"/>
                <a:cs typeface="Arial"/>
              </a:rPr>
              <a:t>и 73 м² у группы 5+ (+28%).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FAFD59-C778-4E41-AC73-2DC7D1B68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924300"/>
            <a:ext cx="3286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D8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7D83"/>
                </a:solidFill>
                <a:latin typeface="Arial"/>
                <a:ea typeface="Arial"/>
                <a:cs typeface="Arial"/>
              </a:rPr>
              <a:t>Гипотеза 2: различия видны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D6890F-AE63-4E52-A77F-105AC21F5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381500"/>
            <a:ext cx="32766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10,7–22,0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917DF8-8E94-4FC7-B944-50DF6DE2F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5000625"/>
            <a:ext cx="328612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2636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36D"/>
                </a:solidFill>
                <a:latin typeface="Arial"/>
                <a:ea typeface="Arial"/>
                <a:cs typeface="Arial"/>
              </a:rPr>
              <a:t>Группа: ровно 5 человек.</a:t>
            </a:r>
          </a:p>
          <a:p xmlns:a="http://schemas.openxmlformats.org/drawingml/2006/main">
            <a:pPr>
              <a:defRPr sz="1575" b="0">
                <a:solidFill>
                  <a:srgbClr val="52636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36D"/>
                </a:solidFill>
                <a:latin typeface="Arial"/>
                <a:ea typeface="Arial"/>
                <a:cs typeface="Arial"/>
              </a:rPr>
              <a:t>ВКО: n = 40.</a:t>
            </a:r>
          </a:p>
          <a:p xmlns:a="http://schemas.openxmlformats.org/drawingml/2006/main">
            <a:pPr>
              <a:defRPr sz="1575" b="0">
                <a:solidFill>
                  <a:srgbClr val="52636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36D"/>
                </a:solidFill>
                <a:latin typeface="Arial"/>
                <a:ea typeface="Arial"/>
                <a:cs typeface="Arial"/>
              </a:rPr>
              <a:t>Туркестанская область: n = 68.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644838-61AE-4D2C-BB38-44A70997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43600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36D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36D"/>
                </a:solidFill>
                <a:latin typeface="Arial"/>
                <a:ea typeface="Arial"/>
                <a:cs typeface="Arial"/>
              </a:rPr>
              <a:t>H1: n = 11 658.  H2: n = 1 321 домохозяйство, 20 регионов.</a:t>
            </a:r>
          </a:p>
        </p:txBody>
      </p:sp>
    </p:spTree>
    <p:extLst>
      <p:ext uri="{BB962C8B-B14F-4D97-AF65-F5344CB8AC3E}">
        <p14:creationId xmlns:p14="http://schemas.microsoft.com/office/powerpoint/2010/main" val="20971504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08219C0A-409A-426F-81C0-3360B62E2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83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83"/>
                </a:solidFill>
                <a:latin typeface="Arial"/>
                <a:ea typeface="Arial"/>
                <a:cs typeface="Arial"/>
              </a:rPr>
              <a:t>STATDATATHON 2026   РЕЗУЛЬТАТ 2   3/3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7FC5D6-428F-47A1-9865-33FE8A710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52475"/>
            <a:ext cx="10820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Первичное решение: карта жилищной обеспеченности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56BC8F-96E9-46C0-AE33-ACE126A50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B7D8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B7D87"/>
                </a:solidFill>
                <a:latin typeface="Arial"/>
                <a:ea typeface="Arial"/>
                <a:cs typeface="Arial"/>
              </a:rPr>
              <a:t>D006 + D008, 2024. Синтетическая невзвешенная выборка. Описательные различия требуют проверки на реальных данных.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0D1A2B-3F99-4533-B1CE-7E2F8C195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38325"/>
            <a:ext cx="1076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36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36D"/>
                </a:solidFill>
                <a:latin typeface="Arial"/>
                <a:ea typeface="Arial"/>
                <a:cs typeface="Arial"/>
              </a:rPr>
              <a:t>Пример слоя: ровно 5 человек, 2024 год. Медиана м² на человека.</a:t>
            </a:r>
          </a:p>
        </p:txBody>
      </p:sp>
      <p:sp>
        <p:nvSpPr>
          <p:cNvPr id="5" name="Регион 10: область Абай; 12,8 м²; n=53">
            <a:extLst xmlns:a="http://schemas.openxmlformats.org/drawingml/2006/main">
              <a:ext uri="{FF2B5EF4-FFF2-40B4-BE49-F238E27FC236}">
                <a16:creationId xmlns:a16="http://schemas.microsoft.com/office/drawing/2014/main" id="{4CC375A1-2AB8-4441-9F21-0E776CAFD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6326" y="2963304"/>
            <a:ext cx="1163288" cy="1416177"/>
          </a:xfrm>
          <a:custGeom xmlns:a="http://schemas.openxmlformats.org/drawingml/2006/main">
            <a:pathLst>
              <a:path w="985838" h="1200150">
                <a:moveTo>
                  <a:pt x="472440" y="1005840"/>
                </a:moveTo>
                <a:lnTo>
                  <a:pt x="421005" y="948690"/>
                </a:lnTo>
                <a:lnTo>
                  <a:pt x="358140" y="962025"/>
                </a:lnTo>
                <a:lnTo>
                  <a:pt x="349567" y="944880"/>
                </a:lnTo>
                <a:lnTo>
                  <a:pt x="279083" y="911543"/>
                </a:lnTo>
                <a:lnTo>
                  <a:pt x="260033" y="942975"/>
                </a:lnTo>
                <a:lnTo>
                  <a:pt x="240030" y="924878"/>
                </a:lnTo>
                <a:lnTo>
                  <a:pt x="221933" y="950595"/>
                </a:lnTo>
                <a:lnTo>
                  <a:pt x="149542" y="954405"/>
                </a:lnTo>
                <a:lnTo>
                  <a:pt x="136208" y="979170"/>
                </a:lnTo>
                <a:lnTo>
                  <a:pt x="79058" y="947738"/>
                </a:lnTo>
                <a:lnTo>
                  <a:pt x="90488" y="912495"/>
                </a:lnTo>
                <a:lnTo>
                  <a:pt x="118110" y="913448"/>
                </a:lnTo>
                <a:lnTo>
                  <a:pt x="98108" y="862965"/>
                </a:lnTo>
                <a:lnTo>
                  <a:pt x="124778" y="795338"/>
                </a:lnTo>
                <a:lnTo>
                  <a:pt x="116205" y="784860"/>
                </a:lnTo>
                <a:lnTo>
                  <a:pt x="140017" y="772478"/>
                </a:lnTo>
                <a:lnTo>
                  <a:pt x="96203" y="753428"/>
                </a:lnTo>
                <a:lnTo>
                  <a:pt x="112395" y="733425"/>
                </a:lnTo>
                <a:lnTo>
                  <a:pt x="84772" y="734378"/>
                </a:lnTo>
                <a:lnTo>
                  <a:pt x="63817" y="712470"/>
                </a:lnTo>
                <a:lnTo>
                  <a:pt x="119063" y="662940"/>
                </a:lnTo>
                <a:lnTo>
                  <a:pt x="120967" y="631508"/>
                </a:lnTo>
                <a:lnTo>
                  <a:pt x="114300" y="615315"/>
                </a:lnTo>
                <a:lnTo>
                  <a:pt x="59055" y="629603"/>
                </a:lnTo>
                <a:lnTo>
                  <a:pt x="47625" y="589598"/>
                </a:lnTo>
                <a:lnTo>
                  <a:pt x="73342" y="580073"/>
                </a:lnTo>
                <a:lnTo>
                  <a:pt x="0" y="514350"/>
                </a:lnTo>
                <a:lnTo>
                  <a:pt x="953" y="501968"/>
                </a:lnTo>
                <a:lnTo>
                  <a:pt x="65722" y="467677"/>
                </a:lnTo>
                <a:lnTo>
                  <a:pt x="78105" y="437198"/>
                </a:lnTo>
                <a:lnTo>
                  <a:pt x="73342" y="393383"/>
                </a:lnTo>
                <a:lnTo>
                  <a:pt x="108585" y="377190"/>
                </a:lnTo>
                <a:lnTo>
                  <a:pt x="137160" y="330518"/>
                </a:lnTo>
                <a:lnTo>
                  <a:pt x="214313" y="354330"/>
                </a:lnTo>
                <a:lnTo>
                  <a:pt x="253365" y="346710"/>
                </a:lnTo>
                <a:lnTo>
                  <a:pt x="278130" y="291465"/>
                </a:lnTo>
                <a:lnTo>
                  <a:pt x="259080" y="262890"/>
                </a:lnTo>
                <a:lnTo>
                  <a:pt x="257175" y="217170"/>
                </a:lnTo>
                <a:lnTo>
                  <a:pt x="230505" y="223838"/>
                </a:lnTo>
                <a:lnTo>
                  <a:pt x="226695" y="201930"/>
                </a:lnTo>
                <a:lnTo>
                  <a:pt x="191453" y="181928"/>
                </a:lnTo>
                <a:lnTo>
                  <a:pt x="166688" y="140970"/>
                </a:lnTo>
                <a:lnTo>
                  <a:pt x="249555" y="89535"/>
                </a:lnTo>
                <a:lnTo>
                  <a:pt x="238125" y="61913"/>
                </a:lnTo>
                <a:lnTo>
                  <a:pt x="266700" y="58103"/>
                </a:lnTo>
                <a:lnTo>
                  <a:pt x="274320" y="28575"/>
                </a:lnTo>
                <a:lnTo>
                  <a:pt x="308610" y="0"/>
                </a:lnTo>
                <a:lnTo>
                  <a:pt x="430530" y="180023"/>
                </a:lnTo>
                <a:lnTo>
                  <a:pt x="426720" y="160973"/>
                </a:lnTo>
                <a:lnTo>
                  <a:pt x="442913" y="161925"/>
                </a:lnTo>
                <a:lnTo>
                  <a:pt x="441008" y="146685"/>
                </a:lnTo>
                <a:lnTo>
                  <a:pt x="474345" y="127635"/>
                </a:lnTo>
                <a:lnTo>
                  <a:pt x="462915" y="80963"/>
                </a:lnTo>
                <a:lnTo>
                  <a:pt x="485775" y="77153"/>
                </a:lnTo>
                <a:lnTo>
                  <a:pt x="489585" y="55245"/>
                </a:lnTo>
                <a:lnTo>
                  <a:pt x="544830" y="74295"/>
                </a:lnTo>
                <a:lnTo>
                  <a:pt x="552450" y="65723"/>
                </a:lnTo>
                <a:lnTo>
                  <a:pt x="553403" y="120968"/>
                </a:lnTo>
                <a:lnTo>
                  <a:pt x="594360" y="106680"/>
                </a:lnTo>
                <a:lnTo>
                  <a:pt x="607695" y="150495"/>
                </a:lnTo>
                <a:lnTo>
                  <a:pt x="629603" y="148590"/>
                </a:lnTo>
                <a:lnTo>
                  <a:pt x="655320" y="193358"/>
                </a:lnTo>
                <a:lnTo>
                  <a:pt x="660083" y="252413"/>
                </a:lnTo>
                <a:lnTo>
                  <a:pt x="611505" y="240030"/>
                </a:lnTo>
                <a:lnTo>
                  <a:pt x="617220" y="259080"/>
                </a:lnTo>
                <a:lnTo>
                  <a:pt x="592455" y="260033"/>
                </a:lnTo>
                <a:lnTo>
                  <a:pt x="586740" y="279083"/>
                </a:lnTo>
                <a:lnTo>
                  <a:pt x="620078" y="282893"/>
                </a:lnTo>
                <a:lnTo>
                  <a:pt x="621983" y="314325"/>
                </a:lnTo>
                <a:lnTo>
                  <a:pt x="670560" y="326708"/>
                </a:lnTo>
                <a:lnTo>
                  <a:pt x="678180" y="364808"/>
                </a:lnTo>
                <a:lnTo>
                  <a:pt x="717232" y="384810"/>
                </a:lnTo>
                <a:lnTo>
                  <a:pt x="737235" y="414338"/>
                </a:lnTo>
                <a:lnTo>
                  <a:pt x="779145" y="431483"/>
                </a:lnTo>
                <a:lnTo>
                  <a:pt x="788670" y="420053"/>
                </a:lnTo>
                <a:lnTo>
                  <a:pt x="811530" y="443865"/>
                </a:lnTo>
                <a:lnTo>
                  <a:pt x="827722" y="437198"/>
                </a:lnTo>
                <a:lnTo>
                  <a:pt x="836295" y="476250"/>
                </a:lnTo>
                <a:lnTo>
                  <a:pt x="869632" y="489585"/>
                </a:lnTo>
                <a:lnTo>
                  <a:pt x="860107" y="525780"/>
                </a:lnTo>
                <a:lnTo>
                  <a:pt x="873443" y="525780"/>
                </a:lnTo>
                <a:lnTo>
                  <a:pt x="869632" y="512445"/>
                </a:lnTo>
                <a:lnTo>
                  <a:pt x="880110" y="530543"/>
                </a:lnTo>
                <a:lnTo>
                  <a:pt x="908685" y="518160"/>
                </a:lnTo>
                <a:lnTo>
                  <a:pt x="892493" y="547688"/>
                </a:lnTo>
                <a:lnTo>
                  <a:pt x="907732" y="547688"/>
                </a:lnTo>
                <a:lnTo>
                  <a:pt x="910590" y="534353"/>
                </a:lnTo>
                <a:lnTo>
                  <a:pt x="985838" y="583883"/>
                </a:lnTo>
                <a:lnTo>
                  <a:pt x="914400" y="690563"/>
                </a:lnTo>
                <a:lnTo>
                  <a:pt x="921068" y="722948"/>
                </a:lnTo>
                <a:lnTo>
                  <a:pt x="966788" y="779145"/>
                </a:lnTo>
                <a:lnTo>
                  <a:pt x="968693" y="825818"/>
                </a:lnTo>
                <a:lnTo>
                  <a:pt x="949643" y="839153"/>
                </a:lnTo>
                <a:lnTo>
                  <a:pt x="903922" y="1200150"/>
                </a:lnTo>
                <a:lnTo>
                  <a:pt x="885825" y="1199198"/>
                </a:lnTo>
                <a:lnTo>
                  <a:pt x="874395" y="1159193"/>
                </a:lnTo>
                <a:lnTo>
                  <a:pt x="828675" y="1096328"/>
                </a:lnTo>
                <a:lnTo>
                  <a:pt x="769620" y="1054418"/>
                </a:lnTo>
                <a:lnTo>
                  <a:pt x="773430" y="1033463"/>
                </a:lnTo>
                <a:lnTo>
                  <a:pt x="765810" y="1042988"/>
                </a:lnTo>
                <a:lnTo>
                  <a:pt x="707707" y="1022985"/>
                </a:lnTo>
                <a:lnTo>
                  <a:pt x="662940" y="1027748"/>
                </a:lnTo>
                <a:lnTo>
                  <a:pt x="536258" y="973455"/>
                </a:lnTo>
                <a:lnTo>
                  <a:pt x="472440" y="1005840"/>
                </a:lnTo>
                <a:close/>
              </a:path>
            </a:pathLst>
          </a:custGeom>
          <a:solidFill xmlns:a="http://schemas.openxmlformats.org/drawingml/2006/main">
            <a:srgbClr val="E1BFA5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6" name="Регион 11: Акмолинская область; 12,2 м²; n=74">
            <a:extLst xmlns:a="http://schemas.openxmlformats.org/drawingml/2006/main">
              <a:ext uri="{FF2B5EF4-FFF2-40B4-BE49-F238E27FC236}">
                <a16:creationId xmlns:a16="http://schemas.microsoft.com/office/drawing/2014/main" id="{393E1DF8-32A8-48CC-A561-D00662844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8584" y="2585657"/>
            <a:ext cx="1346492" cy="892416"/>
          </a:xfrm>
          <a:custGeom xmlns:a="http://schemas.openxmlformats.org/drawingml/2006/main">
            <a:pathLst>
              <a:path w="1141095" h="756285">
                <a:moveTo>
                  <a:pt x="713422" y="665798"/>
                </a:moveTo>
                <a:lnTo>
                  <a:pt x="703897" y="710565"/>
                </a:lnTo>
                <a:lnTo>
                  <a:pt x="693420" y="694373"/>
                </a:lnTo>
                <a:lnTo>
                  <a:pt x="664845" y="707708"/>
                </a:lnTo>
                <a:lnTo>
                  <a:pt x="669608" y="736283"/>
                </a:lnTo>
                <a:lnTo>
                  <a:pt x="624840" y="756285"/>
                </a:lnTo>
                <a:lnTo>
                  <a:pt x="616267" y="737235"/>
                </a:lnTo>
                <a:lnTo>
                  <a:pt x="628650" y="720090"/>
                </a:lnTo>
                <a:lnTo>
                  <a:pt x="614363" y="704850"/>
                </a:lnTo>
                <a:lnTo>
                  <a:pt x="548640" y="719138"/>
                </a:lnTo>
                <a:lnTo>
                  <a:pt x="551497" y="701993"/>
                </a:lnTo>
                <a:lnTo>
                  <a:pt x="524828" y="681038"/>
                </a:lnTo>
                <a:lnTo>
                  <a:pt x="506730" y="690563"/>
                </a:lnTo>
                <a:lnTo>
                  <a:pt x="511492" y="704850"/>
                </a:lnTo>
                <a:lnTo>
                  <a:pt x="490538" y="706755"/>
                </a:lnTo>
                <a:lnTo>
                  <a:pt x="491490" y="726758"/>
                </a:lnTo>
                <a:lnTo>
                  <a:pt x="427672" y="718185"/>
                </a:lnTo>
                <a:lnTo>
                  <a:pt x="449580" y="598170"/>
                </a:lnTo>
                <a:lnTo>
                  <a:pt x="409575" y="599123"/>
                </a:lnTo>
                <a:lnTo>
                  <a:pt x="360045" y="633413"/>
                </a:lnTo>
                <a:lnTo>
                  <a:pt x="321945" y="625793"/>
                </a:lnTo>
                <a:lnTo>
                  <a:pt x="331470" y="649605"/>
                </a:lnTo>
                <a:lnTo>
                  <a:pt x="315278" y="661035"/>
                </a:lnTo>
                <a:lnTo>
                  <a:pt x="227647" y="686753"/>
                </a:lnTo>
                <a:lnTo>
                  <a:pt x="209550" y="658178"/>
                </a:lnTo>
                <a:lnTo>
                  <a:pt x="224790" y="649605"/>
                </a:lnTo>
                <a:lnTo>
                  <a:pt x="217170" y="627698"/>
                </a:lnTo>
                <a:lnTo>
                  <a:pt x="174308" y="632460"/>
                </a:lnTo>
                <a:lnTo>
                  <a:pt x="115253" y="615315"/>
                </a:lnTo>
                <a:lnTo>
                  <a:pt x="109538" y="587693"/>
                </a:lnTo>
                <a:lnTo>
                  <a:pt x="88583" y="591503"/>
                </a:lnTo>
                <a:lnTo>
                  <a:pt x="84772" y="571500"/>
                </a:lnTo>
                <a:lnTo>
                  <a:pt x="61913" y="556260"/>
                </a:lnTo>
                <a:lnTo>
                  <a:pt x="53340" y="582930"/>
                </a:lnTo>
                <a:lnTo>
                  <a:pt x="27622" y="584835"/>
                </a:lnTo>
                <a:lnTo>
                  <a:pt x="33338" y="534353"/>
                </a:lnTo>
                <a:lnTo>
                  <a:pt x="5715" y="485775"/>
                </a:lnTo>
                <a:lnTo>
                  <a:pt x="23813" y="470535"/>
                </a:lnTo>
                <a:lnTo>
                  <a:pt x="30480" y="434340"/>
                </a:lnTo>
                <a:lnTo>
                  <a:pt x="0" y="386715"/>
                </a:lnTo>
                <a:lnTo>
                  <a:pt x="54292" y="373380"/>
                </a:lnTo>
                <a:lnTo>
                  <a:pt x="83820" y="305752"/>
                </a:lnTo>
                <a:lnTo>
                  <a:pt x="86678" y="256223"/>
                </a:lnTo>
                <a:lnTo>
                  <a:pt x="106680" y="258127"/>
                </a:lnTo>
                <a:lnTo>
                  <a:pt x="115253" y="280988"/>
                </a:lnTo>
                <a:lnTo>
                  <a:pt x="158115" y="270510"/>
                </a:lnTo>
                <a:lnTo>
                  <a:pt x="159067" y="289560"/>
                </a:lnTo>
                <a:lnTo>
                  <a:pt x="258128" y="304800"/>
                </a:lnTo>
                <a:lnTo>
                  <a:pt x="258128" y="261938"/>
                </a:lnTo>
                <a:lnTo>
                  <a:pt x="285750" y="260985"/>
                </a:lnTo>
                <a:lnTo>
                  <a:pt x="327660" y="293370"/>
                </a:lnTo>
                <a:lnTo>
                  <a:pt x="356235" y="260985"/>
                </a:lnTo>
                <a:lnTo>
                  <a:pt x="345758" y="238125"/>
                </a:lnTo>
                <a:lnTo>
                  <a:pt x="387667" y="226695"/>
                </a:lnTo>
                <a:lnTo>
                  <a:pt x="398145" y="203835"/>
                </a:lnTo>
                <a:lnTo>
                  <a:pt x="438150" y="180975"/>
                </a:lnTo>
                <a:lnTo>
                  <a:pt x="427672" y="169545"/>
                </a:lnTo>
                <a:lnTo>
                  <a:pt x="448628" y="132398"/>
                </a:lnTo>
                <a:lnTo>
                  <a:pt x="445770" y="105728"/>
                </a:lnTo>
                <a:lnTo>
                  <a:pt x="406717" y="59055"/>
                </a:lnTo>
                <a:lnTo>
                  <a:pt x="428625" y="45720"/>
                </a:lnTo>
                <a:lnTo>
                  <a:pt x="426720" y="28575"/>
                </a:lnTo>
                <a:lnTo>
                  <a:pt x="444817" y="29528"/>
                </a:lnTo>
                <a:lnTo>
                  <a:pt x="441960" y="12382"/>
                </a:lnTo>
                <a:lnTo>
                  <a:pt x="494347" y="4763"/>
                </a:lnTo>
                <a:lnTo>
                  <a:pt x="519113" y="40957"/>
                </a:lnTo>
                <a:lnTo>
                  <a:pt x="522922" y="10478"/>
                </a:lnTo>
                <a:lnTo>
                  <a:pt x="570547" y="0"/>
                </a:lnTo>
                <a:lnTo>
                  <a:pt x="575310" y="40005"/>
                </a:lnTo>
                <a:lnTo>
                  <a:pt x="606742" y="39053"/>
                </a:lnTo>
                <a:lnTo>
                  <a:pt x="594360" y="67628"/>
                </a:lnTo>
                <a:lnTo>
                  <a:pt x="625792" y="63818"/>
                </a:lnTo>
                <a:lnTo>
                  <a:pt x="640080" y="93345"/>
                </a:lnTo>
                <a:lnTo>
                  <a:pt x="664845" y="58103"/>
                </a:lnTo>
                <a:lnTo>
                  <a:pt x="717233" y="56197"/>
                </a:lnTo>
                <a:lnTo>
                  <a:pt x="717233" y="74295"/>
                </a:lnTo>
                <a:lnTo>
                  <a:pt x="738188" y="81915"/>
                </a:lnTo>
                <a:lnTo>
                  <a:pt x="785813" y="62865"/>
                </a:lnTo>
                <a:lnTo>
                  <a:pt x="812483" y="98107"/>
                </a:lnTo>
                <a:lnTo>
                  <a:pt x="800100" y="134303"/>
                </a:lnTo>
                <a:lnTo>
                  <a:pt x="808672" y="156210"/>
                </a:lnTo>
                <a:lnTo>
                  <a:pt x="876300" y="157163"/>
                </a:lnTo>
                <a:lnTo>
                  <a:pt x="882967" y="141923"/>
                </a:lnTo>
                <a:lnTo>
                  <a:pt x="946785" y="128588"/>
                </a:lnTo>
                <a:lnTo>
                  <a:pt x="960120" y="190500"/>
                </a:lnTo>
                <a:lnTo>
                  <a:pt x="976313" y="183832"/>
                </a:lnTo>
                <a:lnTo>
                  <a:pt x="1018222" y="193357"/>
                </a:lnTo>
                <a:lnTo>
                  <a:pt x="1040130" y="216218"/>
                </a:lnTo>
                <a:lnTo>
                  <a:pt x="1097280" y="220980"/>
                </a:lnTo>
                <a:lnTo>
                  <a:pt x="1108710" y="353377"/>
                </a:lnTo>
                <a:lnTo>
                  <a:pt x="1080135" y="375285"/>
                </a:lnTo>
                <a:lnTo>
                  <a:pt x="1081088" y="413385"/>
                </a:lnTo>
                <a:lnTo>
                  <a:pt x="1104900" y="400050"/>
                </a:lnTo>
                <a:lnTo>
                  <a:pt x="1141095" y="421958"/>
                </a:lnTo>
                <a:lnTo>
                  <a:pt x="1083945" y="451485"/>
                </a:lnTo>
                <a:lnTo>
                  <a:pt x="1069658" y="482918"/>
                </a:lnTo>
                <a:lnTo>
                  <a:pt x="1012508" y="484823"/>
                </a:lnTo>
                <a:lnTo>
                  <a:pt x="1023938" y="520065"/>
                </a:lnTo>
                <a:lnTo>
                  <a:pt x="1035367" y="507683"/>
                </a:lnTo>
                <a:lnTo>
                  <a:pt x="1060133" y="515302"/>
                </a:lnTo>
                <a:lnTo>
                  <a:pt x="987742" y="571500"/>
                </a:lnTo>
                <a:lnTo>
                  <a:pt x="966788" y="563880"/>
                </a:lnTo>
                <a:lnTo>
                  <a:pt x="948690" y="597218"/>
                </a:lnTo>
                <a:lnTo>
                  <a:pt x="917258" y="609600"/>
                </a:lnTo>
                <a:lnTo>
                  <a:pt x="911542" y="623888"/>
                </a:lnTo>
                <a:lnTo>
                  <a:pt x="926783" y="632460"/>
                </a:lnTo>
                <a:lnTo>
                  <a:pt x="884872" y="641033"/>
                </a:lnTo>
                <a:lnTo>
                  <a:pt x="882015" y="669608"/>
                </a:lnTo>
                <a:lnTo>
                  <a:pt x="864870" y="657225"/>
                </a:lnTo>
                <a:lnTo>
                  <a:pt x="824865" y="664845"/>
                </a:lnTo>
                <a:lnTo>
                  <a:pt x="842010" y="614363"/>
                </a:lnTo>
                <a:lnTo>
                  <a:pt x="803910" y="592455"/>
                </a:lnTo>
                <a:lnTo>
                  <a:pt x="713422" y="665798"/>
                </a:lnTo>
                <a:close/>
                <a:moveTo>
                  <a:pt x="792480" y="567690"/>
                </a:moveTo>
                <a:lnTo>
                  <a:pt x="823913" y="531495"/>
                </a:lnTo>
                <a:lnTo>
                  <a:pt x="819150" y="529590"/>
                </a:lnTo>
                <a:lnTo>
                  <a:pt x="820103" y="524828"/>
                </a:lnTo>
                <a:lnTo>
                  <a:pt x="810578" y="522923"/>
                </a:lnTo>
                <a:lnTo>
                  <a:pt x="803910" y="495300"/>
                </a:lnTo>
                <a:lnTo>
                  <a:pt x="776288" y="491490"/>
                </a:lnTo>
                <a:lnTo>
                  <a:pt x="766763" y="505777"/>
                </a:lnTo>
                <a:lnTo>
                  <a:pt x="760095" y="504825"/>
                </a:lnTo>
                <a:lnTo>
                  <a:pt x="761047" y="543878"/>
                </a:lnTo>
                <a:lnTo>
                  <a:pt x="792480" y="567690"/>
                </a:lnTo>
                <a:close/>
                <a:moveTo>
                  <a:pt x="821055" y="529590"/>
                </a:moveTo>
                <a:lnTo>
                  <a:pt x="821055" y="529590"/>
                </a:lnTo>
                <a:lnTo>
                  <a:pt x="821055" y="529590"/>
                </a:lnTo>
                <a:lnTo>
                  <a:pt x="821055" y="529590"/>
                </a:lnTo>
                <a:close/>
                <a:moveTo>
                  <a:pt x="809625" y="484823"/>
                </a:moveTo>
                <a:lnTo>
                  <a:pt x="817245" y="481965"/>
                </a:lnTo>
                <a:lnTo>
                  <a:pt x="817245" y="480060"/>
                </a:lnTo>
                <a:lnTo>
                  <a:pt x="809625" y="484823"/>
                </a:lnTo>
                <a:close/>
                <a:moveTo>
                  <a:pt x="826770" y="521970"/>
                </a:moveTo>
                <a:lnTo>
                  <a:pt x="828675" y="518160"/>
                </a:lnTo>
                <a:lnTo>
                  <a:pt x="822960" y="518160"/>
                </a:lnTo>
                <a:lnTo>
                  <a:pt x="826770" y="521970"/>
                </a:lnTo>
                <a:close/>
                <a:moveTo>
                  <a:pt x="777240" y="581025"/>
                </a:moveTo>
                <a:lnTo>
                  <a:pt x="778192" y="577215"/>
                </a:lnTo>
                <a:lnTo>
                  <a:pt x="777240" y="577215"/>
                </a:lnTo>
                <a:lnTo>
                  <a:pt x="777240" y="581025"/>
                </a:lnTo>
                <a:close/>
                <a:moveTo>
                  <a:pt x="770572" y="498158"/>
                </a:moveTo>
                <a:lnTo>
                  <a:pt x="765810" y="498158"/>
                </a:lnTo>
                <a:lnTo>
                  <a:pt x="766763" y="500063"/>
                </a:lnTo>
                <a:lnTo>
                  <a:pt x="770572" y="498158"/>
                </a:lnTo>
                <a:close/>
              </a:path>
            </a:pathLst>
          </a:custGeom>
          <a:solidFill xmlns:a="http://schemas.openxmlformats.org/drawingml/2006/main">
            <a:srgbClr val="E1BFA5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7" name="Регион 15: Актюбинская область; 14,4 м²; n=125">
            <a:extLst xmlns:a="http://schemas.openxmlformats.org/drawingml/2006/main">
              <a:ext uri="{FF2B5EF4-FFF2-40B4-BE49-F238E27FC236}">
                <a16:creationId xmlns:a16="http://schemas.microsoft.com/office/drawing/2014/main" id="{5652E89C-6C03-447A-AAEA-7425005D7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2711" y="3056592"/>
            <a:ext cx="1652207" cy="1448772"/>
          </a:xfrm>
          <a:custGeom xmlns:a="http://schemas.openxmlformats.org/drawingml/2006/main">
            <a:pathLst>
              <a:path w="1400175" h="1227773">
                <a:moveTo>
                  <a:pt x="818198" y="179070"/>
                </a:moveTo>
                <a:lnTo>
                  <a:pt x="861060" y="170497"/>
                </a:lnTo>
                <a:lnTo>
                  <a:pt x="898208" y="117157"/>
                </a:lnTo>
                <a:lnTo>
                  <a:pt x="946785" y="162877"/>
                </a:lnTo>
                <a:lnTo>
                  <a:pt x="992505" y="170497"/>
                </a:lnTo>
                <a:lnTo>
                  <a:pt x="1073468" y="151447"/>
                </a:lnTo>
                <a:lnTo>
                  <a:pt x="1102995" y="60960"/>
                </a:lnTo>
                <a:lnTo>
                  <a:pt x="1143000" y="53340"/>
                </a:lnTo>
                <a:lnTo>
                  <a:pt x="1150620" y="112395"/>
                </a:lnTo>
                <a:lnTo>
                  <a:pt x="1172528" y="104775"/>
                </a:lnTo>
                <a:lnTo>
                  <a:pt x="1189673" y="117157"/>
                </a:lnTo>
                <a:lnTo>
                  <a:pt x="1180148" y="139065"/>
                </a:lnTo>
                <a:lnTo>
                  <a:pt x="1201103" y="163830"/>
                </a:lnTo>
                <a:lnTo>
                  <a:pt x="1184910" y="172402"/>
                </a:lnTo>
                <a:lnTo>
                  <a:pt x="1185863" y="196215"/>
                </a:lnTo>
                <a:lnTo>
                  <a:pt x="1204913" y="191452"/>
                </a:lnTo>
                <a:lnTo>
                  <a:pt x="1211580" y="251460"/>
                </a:lnTo>
                <a:lnTo>
                  <a:pt x="1255395" y="344805"/>
                </a:lnTo>
                <a:lnTo>
                  <a:pt x="1247775" y="366713"/>
                </a:lnTo>
                <a:lnTo>
                  <a:pt x="1228725" y="348615"/>
                </a:lnTo>
                <a:lnTo>
                  <a:pt x="1181100" y="399098"/>
                </a:lnTo>
                <a:lnTo>
                  <a:pt x="1186815" y="428625"/>
                </a:lnTo>
                <a:lnTo>
                  <a:pt x="1171575" y="421957"/>
                </a:lnTo>
                <a:lnTo>
                  <a:pt x="1160145" y="436245"/>
                </a:lnTo>
                <a:lnTo>
                  <a:pt x="1186815" y="486727"/>
                </a:lnTo>
                <a:lnTo>
                  <a:pt x="1155383" y="499110"/>
                </a:lnTo>
                <a:lnTo>
                  <a:pt x="1173480" y="498157"/>
                </a:lnTo>
                <a:lnTo>
                  <a:pt x="1180148" y="531495"/>
                </a:lnTo>
                <a:lnTo>
                  <a:pt x="1214438" y="571500"/>
                </a:lnTo>
                <a:lnTo>
                  <a:pt x="1243965" y="557213"/>
                </a:lnTo>
                <a:lnTo>
                  <a:pt x="1257300" y="569595"/>
                </a:lnTo>
                <a:lnTo>
                  <a:pt x="1251585" y="606742"/>
                </a:lnTo>
                <a:lnTo>
                  <a:pt x="1342073" y="660082"/>
                </a:lnTo>
                <a:lnTo>
                  <a:pt x="1400175" y="767715"/>
                </a:lnTo>
                <a:lnTo>
                  <a:pt x="1368743" y="800100"/>
                </a:lnTo>
                <a:lnTo>
                  <a:pt x="1191578" y="907732"/>
                </a:lnTo>
                <a:lnTo>
                  <a:pt x="1147763" y="889635"/>
                </a:lnTo>
                <a:lnTo>
                  <a:pt x="1154430" y="876300"/>
                </a:lnTo>
                <a:lnTo>
                  <a:pt x="1083945" y="762953"/>
                </a:lnTo>
                <a:lnTo>
                  <a:pt x="999173" y="759142"/>
                </a:lnTo>
                <a:lnTo>
                  <a:pt x="924878" y="901065"/>
                </a:lnTo>
                <a:lnTo>
                  <a:pt x="864870" y="889635"/>
                </a:lnTo>
                <a:lnTo>
                  <a:pt x="855345" y="933450"/>
                </a:lnTo>
                <a:lnTo>
                  <a:pt x="809625" y="932498"/>
                </a:lnTo>
                <a:lnTo>
                  <a:pt x="745808" y="979170"/>
                </a:lnTo>
                <a:lnTo>
                  <a:pt x="629603" y="1099185"/>
                </a:lnTo>
                <a:lnTo>
                  <a:pt x="616268" y="1227773"/>
                </a:lnTo>
                <a:lnTo>
                  <a:pt x="559118" y="1172528"/>
                </a:lnTo>
                <a:lnTo>
                  <a:pt x="271463" y="1222057"/>
                </a:lnTo>
                <a:lnTo>
                  <a:pt x="276225" y="1070610"/>
                </a:lnTo>
                <a:lnTo>
                  <a:pt x="257175" y="946785"/>
                </a:lnTo>
                <a:lnTo>
                  <a:pt x="151448" y="888682"/>
                </a:lnTo>
                <a:lnTo>
                  <a:pt x="117158" y="838200"/>
                </a:lnTo>
                <a:lnTo>
                  <a:pt x="99060" y="770573"/>
                </a:lnTo>
                <a:lnTo>
                  <a:pt x="136208" y="658178"/>
                </a:lnTo>
                <a:lnTo>
                  <a:pt x="134302" y="600075"/>
                </a:lnTo>
                <a:lnTo>
                  <a:pt x="117158" y="571500"/>
                </a:lnTo>
                <a:lnTo>
                  <a:pt x="140018" y="443865"/>
                </a:lnTo>
                <a:lnTo>
                  <a:pt x="116205" y="436245"/>
                </a:lnTo>
                <a:lnTo>
                  <a:pt x="108585" y="418148"/>
                </a:lnTo>
                <a:lnTo>
                  <a:pt x="95250" y="420052"/>
                </a:lnTo>
                <a:lnTo>
                  <a:pt x="86678" y="449580"/>
                </a:lnTo>
                <a:lnTo>
                  <a:pt x="33338" y="428625"/>
                </a:lnTo>
                <a:lnTo>
                  <a:pt x="43815" y="341947"/>
                </a:lnTo>
                <a:lnTo>
                  <a:pt x="27623" y="353377"/>
                </a:lnTo>
                <a:lnTo>
                  <a:pt x="0" y="320040"/>
                </a:lnTo>
                <a:lnTo>
                  <a:pt x="14288" y="260985"/>
                </a:lnTo>
                <a:lnTo>
                  <a:pt x="59055" y="240982"/>
                </a:lnTo>
                <a:lnTo>
                  <a:pt x="85725" y="248602"/>
                </a:lnTo>
                <a:lnTo>
                  <a:pt x="114300" y="220980"/>
                </a:lnTo>
                <a:lnTo>
                  <a:pt x="128588" y="223838"/>
                </a:lnTo>
                <a:lnTo>
                  <a:pt x="121920" y="213360"/>
                </a:lnTo>
                <a:lnTo>
                  <a:pt x="147638" y="177165"/>
                </a:lnTo>
                <a:lnTo>
                  <a:pt x="133350" y="152400"/>
                </a:lnTo>
                <a:lnTo>
                  <a:pt x="137160" y="108585"/>
                </a:lnTo>
                <a:lnTo>
                  <a:pt x="166688" y="67627"/>
                </a:lnTo>
                <a:lnTo>
                  <a:pt x="197168" y="55245"/>
                </a:lnTo>
                <a:lnTo>
                  <a:pt x="205740" y="0"/>
                </a:lnTo>
                <a:lnTo>
                  <a:pt x="225743" y="16192"/>
                </a:lnTo>
                <a:lnTo>
                  <a:pt x="251460" y="952"/>
                </a:lnTo>
                <a:lnTo>
                  <a:pt x="252413" y="28575"/>
                </a:lnTo>
                <a:lnTo>
                  <a:pt x="320040" y="91440"/>
                </a:lnTo>
                <a:lnTo>
                  <a:pt x="384810" y="61913"/>
                </a:lnTo>
                <a:lnTo>
                  <a:pt x="398145" y="28575"/>
                </a:lnTo>
                <a:lnTo>
                  <a:pt x="419100" y="36195"/>
                </a:lnTo>
                <a:lnTo>
                  <a:pt x="436245" y="25717"/>
                </a:lnTo>
                <a:lnTo>
                  <a:pt x="443865" y="3810"/>
                </a:lnTo>
                <a:lnTo>
                  <a:pt x="469583" y="32385"/>
                </a:lnTo>
                <a:lnTo>
                  <a:pt x="473393" y="10477"/>
                </a:lnTo>
                <a:lnTo>
                  <a:pt x="532448" y="17145"/>
                </a:lnTo>
                <a:lnTo>
                  <a:pt x="566738" y="67627"/>
                </a:lnTo>
                <a:lnTo>
                  <a:pt x="596265" y="62865"/>
                </a:lnTo>
                <a:lnTo>
                  <a:pt x="606743" y="20955"/>
                </a:lnTo>
                <a:lnTo>
                  <a:pt x="660083" y="41910"/>
                </a:lnTo>
                <a:lnTo>
                  <a:pt x="677228" y="25717"/>
                </a:lnTo>
                <a:lnTo>
                  <a:pt x="684848" y="43815"/>
                </a:lnTo>
                <a:lnTo>
                  <a:pt x="709613" y="51435"/>
                </a:lnTo>
                <a:lnTo>
                  <a:pt x="706755" y="100013"/>
                </a:lnTo>
                <a:lnTo>
                  <a:pt x="730568" y="100965"/>
                </a:lnTo>
                <a:lnTo>
                  <a:pt x="742950" y="131445"/>
                </a:lnTo>
                <a:lnTo>
                  <a:pt x="816293" y="149542"/>
                </a:lnTo>
                <a:lnTo>
                  <a:pt x="818198" y="179070"/>
                </a:lnTo>
                <a:close/>
              </a:path>
            </a:pathLst>
          </a:custGeom>
          <a:solidFill xmlns:a="http://schemas.openxmlformats.org/drawingml/2006/main">
            <a:srgbClr val="E1BFA5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8" name="Регион 19: Алматинская область; 14,4 м²; n=43">
            <a:extLst xmlns:a="http://schemas.openxmlformats.org/drawingml/2006/main">
              <a:ext uri="{FF2B5EF4-FFF2-40B4-BE49-F238E27FC236}">
                <a16:creationId xmlns:a16="http://schemas.microsoft.com/office/drawing/2014/main" id="{9691ED69-6215-4426-A4FB-A55948A75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59" y="4241235"/>
            <a:ext cx="1281303" cy="1003687"/>
          </a:xfrm>
          <a:custGeom xmlns:a="http://schemas.openxmlformats.org/drawingml/2006/main">
            <a:pathLst>
              <a:path w="1085850" h="850583">
                <a:moveTo>
                  <a:pt x="667703" y="756285"/>
                </a:moveTo>
                <a:lnTo>
                  <a:pt x="497205" y="745808"/>
                </a:lnTo>
                <a:lnTo>
                  <a:pt x="478155" y="763905"/>
                </a:lnTo>
                <a:lnTo>
                  <a:pt x="421958" y="777240"/>
                </a:lnTo>
                <a:lnTo>
                  <a:pt x="301943" y="764858"/>
                </a:lnTo>
                <a:lnTo>
                  <a:pt x="312420" y="750570"/>
                </a:lnTo>
                <a:lnTo>
                  <a:pt x="267653" y="734377"/>
                </a:lnTo>
                <a:lnTo>
                  <a:pt x="252413" y="702945"/>
                </a:lnTo>
                <a:lnTo>
                  <a:pt x="267653" y="655320"/>
                </a:lnTo>
                <a:lnTo>
                  <a:pt x="206693" y="642938"/>
                </a:lnTo>
                <a:lnTo>
                  <a:pt x="243840" y="597217"/>
                </a:lnTo>
                <a:lnTo>
                  <a:pt x="244793" y="528638"/>
                </a:lnTo>
                <a:lnTo>
                  <a:pt x="126683" y="467677"/>
                </a:lnTo>
                <a:lnTo>
                  <a:pt x="104775" y="405765"/>
                </a:lnTo>
                <a:lnTo>
                  <a:pt x="60960" y="392430"/>
                </a:lnTo>
                <a:lnTo>
                  <a:pt x="49530" y="340042"/>
                </a:lnTo>
                <a:lnTo>
                  <a:pt x="953" y="346710"/>
                </a:lnTo>
                <a:lnTo>
                  <a:pt x="0" y="308610"/>
                </a:lnTo>
                <a:lnTo>
                  <a:pt x="40005" y="306705"/>
                </a:lnTo>
                <a:lnTo>
                  <a:pt x="15240" y="211455"/>
                </a:lnTo>
                <a:lnTo>
                  <a:pt x="28575" y="160020"/>
                </a:lnTo>
                <a:lnTo>
                  <a:pt x="128588" y="43815"/>
                </a:lnTo>
                <a:lnTo>
                  <a:pt x="246698" y="0"/>
                </a:lnTo>
                <a:lnTo>
                  <a:pt x="332423" y="5715"/>
                </a:lnTo>
                <a:lnTo>
                  <a:pt x="346710" y="212407"/>
                </a:lnTo>
                <a:lnTo>
                  <a:pt x="364808" y="249555"/>
                </a:lnTo>
                <a:lnTo>
                  <a:pt x="401955" y="260985"/>
                </a:lnTo>
                <a:lnTo>
                  <a:pt x="421005" y="319088"/>
                </a:lnTo>
                <a:lnTo>
                  <a:pt x="458153" y="332422"/>
                </a:lnTo>
                <a:lnTo>
                  <a:pt x="483870" y="415290"/>
                </a:lnTo>
                <a:lnTo>
                  <a:pt x="519113" y="455295"/>
                </a:lnTo>
                <a:lnTo>
                  <a:pt x="546735" y="456247"/>
                </a:lnTo>
                <a:lnTo>
                  <a:pt x="546735" y="498157"/>
                </a:lnTo>
                <a:lnTo>
                  <a:pt x="621983" y="520065"/>
                </a:lnTo>
                <a:lnTo>
                  <a:pt x="615315" y="539115"/>
                </a:lnTo>
                <a:lnTo>
                  <a:pt x="627698" y="552450"/>
                </a:lnTo>
                <a:lnTo>
                  <a:pt x="685800" y="537210"/>
                </a:lnTo>
                <a:lnTo>
                  <a:pt x="797243" y="537210"/>
                </a:lnTo>
                <a:lnTo>
                  <a:pt x="862013" y="500063"/>
                </a:lnTo>
                <a:lnTo>
                  <a:pt x="952500" y="533400"/>
                </a:lnTo>
                <a:lnTo>
                  <a:pt x="1028700" y="510540"/>
                </a:lnTo>
                <a:lnTo>
                  <a:pt x="1069658" y="580072"/>
                </a:lnTo>
                <a:lnTo>
                  <a:pt x="1061085" y="612458"/>
                </a:lnTo>
                <a:lnTo>
                  <a:pt x="1076325" y="613410"/>
                </a:lnTo>
                <a:lnTo>
                  <a:pt x="1085850" y="636270"/>
                </a:lnTo>
                <a:lnTo>
                  <a:pt x="1027748" y="673417"/>
                </a:lnTo>
                <a:lnTo>
                  <a:pt x="1062990" y="698183"/>
                </a:lnTo>
                <a:lnTo>
                  <a:pt x="1014413" y="719138"/>
                </a:lnTo>
                <a:lnTo>
                  <a:pt x="1005840" y="761047"/>
                </a:lnTo>
                <a:lnTo>
                  <a:pt x="1025843" y="782955"/>
                </a:lnTo>
                <a:lnTo>
                  <a:pt x="1017270" y="802958"/>
                </a:lnTo>
                <a:lnTo>
                  <a:pt x="1034415" y="835342"/>
                </a:lnTo>
                <a:lnTo>
                  <a:pt x="1011555" y="850583"/>
                </a:lnTo>
                <a:lnTo>
                  <a:pt x="976313" y="806767"/>
                </a:lnTo>
                <a:lnTo>
                  <a:pt x="910590" y="810577"/>
                </a:lnTo>
                <a:lnTo>
                  <a:pt x="859155" y="772477"/>
                </a:lnTo>
                <a:lnTo>
                  <a:pt x="854393" y="744855"/>
                </a:lnTo>
                <a:lnTo>
                  <a:pt x="830580" y="757238"/>
                </a:lnTo>
                <a:lnTo>
                  <a:pt x="745808" y="738188"/>
                </a:lnTo>
                <a:lnTo>
                  <a:pt x="667703" y="756285"/>
                </a:lnTo>
                <a:close/>
                <a:moveTo>
                  <a:pt x="509588" y="655320"/>
                </a:moveTo>
                <a:lnTo>
                  <a:pt x="472440" y="680085"/>
                </a:lnTo>
                <a:lnTo>
                  <a:pt x="481013" y="711517"/>
                </a:lnTo>
                <a:lnTo>
                  <a:pt x="508635" y="734377"/>
                </a:lnTo>
                <a:lnTo>
                  <a:pt x="528638" y="732472"/>
                </a:lnTo>
                <a:lnTo>
                  <a:pt x="523875" y="706755"/>
                </a:lnTo>
                <a:lnTo>
                  <a:pt x="532448" y="707708"/>
                </a:lnTo>
                <a:lnTo>
                  <a:pt x="536258" y="700088"/>
                </a:lnTo>
                <a:lnTo>
                  <a:pt x="513398" y="686752"/>
                </a:lnTo>
                <a:lnTo>
                  <a:pt x="525780" y="661035"/>
                </a:lnTo>
                <a:lnTo>
                  <a:pt x="512445" y="666750"/>
                </a:lnTo>
                <a:lnTo>
                  <a:pt x="509588" y="655320"/>
                </a:lnTo>
                <a:close/>
                <a:moveTo>
                  <a:pt x="535305" y="664845"/>
                </a:moveTo>
                <a:lnTo>
                  <a:pt x="533400" y="670560"/>
                </a:lnTo>
                <a:lnTo>
                  <a:pt x="536258" y="667702"/>
                </a:lnTo>
                <a:lnTo>
                  <a:pt x="535305" y="664845"/>
                </a:lnTo>
                <a:close/>
                <a:moveTo>
                  <a:pt x="505778" y="663892"/>
                </a:moveTo>
                <a:lnTo>
                  <a:pt x="505778" y="663892"/>
                </a:lnTo>
                <a:lnTo>
                  <a:pt x="505778" y="663892"/>
                </a:lnTo>
                <a:lnTo>
                  <a:pt x="505778" y="663892"/>
                </a:lnTo>
                <a:close/>
              </a:path>
            </a:pathLst>
          </a:custGeom>
          <a:solidFill xmlns:a="http://schemas.openxmlformats.org/drawingml/2006/main">
            <a:srgbClr val="E1BFA5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9" name="Регион 23: Атырауская область; 17,8 м²; n=73">
            <a:extLst xmlns:a="http://schemas.openxmlformats.org/drawingml/2006/main">
              <a:ext uri="{FF2B5EF4-FFF2-40B4-BE49-F238E27FC236}">
                <a16:creationId xmlns:a16="http://schemas.microsoft.com/office/drawing/2014/main" id="{94707E3A-D8F8-4608-BD43-6187372B7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522" y="3372422"/>
            <a:ext cx="1454391" cy="903656"/>
          </a:xfrm>
          <a:custGeom xmlns:a="http://schemas.openxmlformats.org/drawingml/2006/main">
            <a:pathLst>
              <a:path w="1232535" h="765810">
                <a:moveTo>
                  <a:pt x="250507" y="547688"/>
                </a:moveTo>
                <a:lnTo>
                  <a:pt x="252413" y="545783"/>
                </a:lnTo>
                <a:lnTo>
                  <a:pt x="251460" y="548640"/>
                </a:lnTo>
                <a:lnTo>
                  <a:pt x="250507" y="547688"/>
                </a:lnTo>
                <a:close/>
                <a:moveTo>
                  <a:pt x="254317" y="528638"/>
                </a:moveTo>
                <a:lnTo>
                  <a:pt x="253365" y="525780"/>
                </a:lnTo>
                <a:lnTo>
                  <a:pt x="256223" y="526733"/>
                </a:lnTo>
                <a:lnTo>
                  <a:pt x="254317" y="528638"/>
                </a:lnTo>
                <a:close/>
                <a:moveTo>
                  <a:pt x="277178" y="528638"/>
                </a:moveTo>
                <a:lnTo>
                  <a:pt x="275273" y="532448"/>
                </a:lnTo>
                <a:lnTo>
                  <a:pt x="273367" y="527685"/>
                </a:lnTo>
                <a:lnTo>
                  <a:pt x="277178" y="528638"/>
                </a:lnTo>
                <a:close/>
                <a:moveTo>
                  <a:pt x="248603" y="523875"/>
                </a:moveTo>
                <a:lnTo>
                  <a:pt x="242888" y="519113"/>
                </a:lnTo>
                <a:lnTo>
                  <a:pt x="242888" y="514350"/>
                </a:lnTo>
                <a:lnTo>
                  <a:pt x="248603" y="523875"/>
                </a:lnTo>
                <a:close/>
                <a:moveTo>
                  <a:pt x="284798" y="533400"/>
                </a:moveTo>
                <a:lnTo>
                  <a:pt x="280988" y="505777"/>
                </a:lnTo>
                <a:lnTo>
                  <a:pt x="284798" y="504825"/>
                </a:lnTo>
                <a:lnTo>
                  <a:pt x="297180" y="524828"/>
                </a:lnTo>
                <a:lnTo>
                  <a:pt x="284798" y="533400"/>
                </a:lnTo>
                <a:close/>
                <a:moveTo>
                  <a:pt x="264795" y="511492"/>
                </a:moveTo>
                <a:lnTo>
                  <a:pt x="265748" y="509588"/>
                </a:lnTo>
                <a:lnTo>
                  <a:pt x="266700" y="513398"/>
                </a:lnTo>
                <a:lnTo>
                  <a:pt x="264795" y="511492"/>
                </a:lnTo>
                <a:close/>
                <a:moveTo>
                  <a:pt x="212407" y="487680"/>
                </a:moveTo>
                <a:lnTo>
                  <a:pt x="220980" y="498158"/>
                </a:lnTo>
                <a:lnTo>
                  <a:pt x="219075" y="503873"/>
                </a:lnTo>
                <a:lnTo>
                  <a:pt x="212407" y="487680"/>
                </a:lnTo>
                <a:close/>
                <a:moveTo>
                  <a:pt x="273367" y="508635"/>
                </a:moveTo>
                <a:lnTo>
                  <a:pt x="275273" y="502920"/>
                </a:lnTo>
                <a:lnTo>
                  <a:pt x="277178" y="509588"/>
                </a:lnTo>
                <a:lnTo>
                  <a:pt x="273367" y="508635"/>
                </a:lnTo>
                <a:close/>
                <a:moveTo>
                  <a:pt x="222885" y="493395"/>
                </a:moveTo>
                <a:lnTo>
                  <a:pt x="221932" y="484823"/>
                </a:lnTo>
                <a:lnTo>
                  <a:pt x="223838" y="482917"/>
                </a:lnTo>
                <a:lnTo>
                  <a:pt x="222885" y="493395"/>
                </a:lnTo>
                <a:close/>
                <a:moveTo>
                  <a:pt x="312420" y="494348"/>
                </a:moveTo>
                <a:lnTo>
                  <a:pt x="307658" y="488633"/>
                </a:lnTo>
                <a:lnTo>
                  <a:pt x="311467" y="489585"/>
                </a:lnTo>
                <a:lnTo>
                  <a:pt x="312420" y="494348"/>
                </a:lnTo>
                <a:close/>
                <a:moveTo>
                  <a:pt x="573405" y="495300"/>
                </a:moveTo>
                <a:lnTo>
                  <a:pt x="573405" y="490538"/>
                </a:lnTo>
                <a:lnTo>
                  <a:pt x="575310" y="489585"/>
                </a:lnTo>
                <a:lnTo>
                  <a:pt x="573405" y="495300"/>
                </a:lnTo>
                <a:close/>
                <a:moveTo>
                  <a:pt x="570548" y="484823"/>
                </a:moveTo>
                <a:lnTo>
                  <a:pt x="572453" y="483870"/>
                </a:lnTo>
                <a:lnTo>
                  <a:pt x="571500" y="486727"/>
                </a:lnTo>
                <a:lnTo>
                  <a:pt x="570548" y="484823"/>
                </a:lnTo>
                <a:close/>
                <a:moveTo>
                  <a:pt x="483870" y="443865"/>
                </a:moveTo>
                <a:lnTo>
                  <a:pt x="482917" y="439102"/>
                </a:lnTo>
                <a:lnTo>
                  <a:pt x="488633" y="438150"/>
                </a:lnTo>
                <a:lnTo>
                  <a:pt x="483870" y="443865"/>
                </a:lnTo>
                <a:close/>
                <a:moveTo>
                  <a:pt x="333375" y="160973"/>
                </a:moveTo>
                <a:lnTo>
                  <a:pt x="409575" y="173355"/>
                </a:lnTo>
                <a:lnTo>
                  <a:pt x="575310" y="108585"/>
                </a:lnTo>
                <a:lnTo>
                  <a:pt x="588645" y="86677"/>
                </a:lnTo>
                <a:lnTo>
                  <a:pt x="635318" y="85725"/>
                </a:lnTo>
                <a:lnTo>
                  <a:pt x="690563" y="109538"/>
                </a:lnTo>
                <a:lnTo>
                  <a:pt x="722948" y="154305"/>
                </a:lnTo>
                <a:lnTo>
                  <a:pt x="736283" y="146685"/>
                </a:lnTo>
                <a:lnTo>
                  <a:pt x="776288" y="173355"/>
                </a:lnTo>
                <a:lnTo>
                  <a:pt x="804863" y="121920"/>
                </a:lnTo>
                <a:lnTo>
                  <a:pt x="821055" y="125730"/>
                </a:lnTo>
                <a:lnTo>
                  <a:pt x="829628" y="76200"/>
                </a:lnTo>
                <a:lnTo>
                  <a:pt x="840105" y="83820"/>
                </a:lnTo>
                <a:lnTo>
                  <a:pt x="852488" y="67627"/>
                </a:lnTo>
                <a:lnTo>
                  <a:pt x="927735" y="81915"/>
                </a:lnTo>
                <a:lnTo>
                  <a:pt x="962025" y="52388"/>
                </a:lnTo>
                <a:lnTo>
                  <a:pt x="989648" y="85725"/>
                </a:lnTo>
                <a:lnTo>
                  <a:pt x="1005840" y="74295"/>
                </a:lnTo>
                <a:lnTo>
                  <a:pt x="995363" y="160973"/>
                </a:lnTo>
                <a:lnTo>
                  <a:pt x="1048703" y="181927"/>
                </a:lnTo>
                <a:lnTo>
                  <a:pt x="1057275" y="152400"/>
                </a:lnTo>
                <a:lnTo>
                  <a:pt x="1070610" y="150495"/>
                </a:lnTo>
                <a:lnTo>
                  <a:pt x="1078230" y="168592"/>
                </a:lnTo>
                <a:lnTo>
                  <a:pt x="1102043" y="176213"/>
                </a:lnTo>
                <a:lnTo>
                  <a:pt x="1079183" y="303848"/>
                </a:lnTo>
                <a:lnTo>
                  <a:pt x="1096328" y="332423"/>
                </a:lnTo>
                <a:lnTo>
                  <a:pt x="1098233" y="390525"/>
                </a:lnTo>
                <a:lnTo>
                  <a:pt x="1061085" y="502920"/>
                </a:lnTo>
                <a:lnTo>
                  <a:pt x="1079183" y="570548"/>
                </a:lnTo>
                <a:lnTo>
                  <a:pt x="1113473" y="621030"/>
                </a:lnTo>
                <a:lnTo>
                  <a:pt x="1219200" y="679133"/>
                </a:lnTo>
                <a:lnTo>
                  <a:pt x="1232535" y="765810"/>
                </a:lnTo>
                <a:lnTo>
                  <a:pt x="1146810" y="720090"/>
                </a:lnTo>
                <a:lnTo>
                  <a:pt x="1147763" y="685800"/>
                </a:lnTo>
                <a:lnTo>
                  <a:pt x="1129665" y="688658"/>
                </a:lnTo>
                <a:lnTo>
                  <a:pt x="1107758" y="653415"/>
                </a:lnTo>
                <a:lnTo>
                  <a:pt x="1069658" y="680085"/>
                </a:lnTo>
                <a:lnTo>
                  <a:pt x="877253" y="664845"/>
                </a:lnTo>
                <a:lnTo>
                  <a:pt x="817245" y="725805"/>
                </a:lnTo>
                <a:lnTo>
                  <a:pt x="751523" y="727710"/>
                </a:lnTo>
                <a:lnTo>
                  <a:pt x="743903" y="741998"/>
                </a:lnTo>
                <a:lnTo>
                  <a:pt x="700088" y="731520"/>
                </a:lnTo>
                <a:lnTo>
                  <a:pt x="722948" y="682942"/>
                </a:lnTo>
                <a:lnTo>
                  <a:pt x="714375" y="652463"/>
                </a:lnTo>
                <a:lnTo>
                  <a:pt x="761048" y="601980"/>
                </a:lnTo>
                <a:lnTo>
                  <a:pt x="751523" y="587692"/>
                </a:lnTo>
                <a:lnTo>
                  <a:pt x="762000" y="564833"/>
                </a:lnTo>
                <a:lnTo>
                  <a:pt x="752475" y="526733"/>
                </a:lnTo>
                <a:lnTo>
                  <a:pt x="726758" y="541020"/>
                </a:lnTo>
                <a:lnTo>
                  <a:pt x="718185" y="496252"/>
                </a:lnTo>
                <a:lnTo>
                  <a:pt x="680085" y="493395"/>
                </a:lnTo>
                <a:lnTo>
                  <a:pt x="660083" y="511492"/>
                </a:lnTo>
                <a:lnTo>
                  <a:pt x="587693" y="467677"/>
                </a:lnTo>
                <a:lnTo>
                  <a:pt x="594360" y="486727"/>
                </a:lnTo>
                <a:lnTo>
                  <a:pt x="587693" y="499110"/>
                </a:lnTo>
                <a:lnTo>
                  <a:pt x="581978" y="461963"/>
                </a:lnTo>
                <a:lnTo>
                  <a:pt x="563880" y="468630"/>
                </a:lnTo>
                <a:lnTo>
                  <a:pt x="581025" y="450533"/>
                </a:lnTo>
                <a:lnTo>
                  <a:pt x="566737" y="457200"/>
                </a:lnTo>
                <a:lnTo>
                  <a:pt x="565785" y="439102"/>
                </a:lnTo>
                <a:lnTo>
                  <a:pt x="531495" y="423863"/>
                </a:lnTo>
                <a:lnTo>
                  <a:pt x="505778" y="435292"/>
                </a:lnTo>
                <a:lnTo>
                  <a:pt x="474345" y="424815"/>
                </a:lnTo>
                <a:lnTo>
                  <a:pt x="448628" y="441008"/>
                </a:lnTo>
                <a:lnTo>
                  <a:pt x="443865" y="429577"/>
                </a:lnTo>
                <a:lnTo>
                  <a:pt x="421958" y="453390"/>
                </a:lnTo>
                <a:lnTo>
                  <a:pt x="412433" y="429577"/>
                </a:lnTo>
                <a:lnTo>
                  <a:pt x="371475" y="461010"/>
                </a:lnTo>
                <a:lnTo>
                  <a:pt x="373380" y="442913"/>
                </a:lnTo>
                <a:lnTo>
                  <a:pt x="305753" y="487680"/>
                </a:lnTo>
                <a:lnTo>
                  <a:pt x="297180" y="480060"/>
                </a:lnTo>
                <a:lnTo>
                  <a:pt x="299085" y="507683"/>
                </a:lnTo>
                <a:lnTo>
                  <a:pt x="284798" y="497205"/>
                </a:lnTo>
                <a:lnTo>
                  <a:pt x="273367" y="499110"/>
                </a:lnTo>
                <a:lnTo>
                  <a:pt x="268605" y="510540"/>
                </a:lnTo>
                <a:lnTo>
                  <a:pt x="261938" y="497205"/>
                </a:lnTo>
                <a:lnTo>
                  <a:pt x="264795" y="520065"/>
                </a:lnTo>
                <a:lnTo>
                  <a:pt x="240030" y="500063"/>
                </a:lnTo>
                <a:lnTo>
                  <a:pt x="240982" y="472440"/>
                </a:lnTo>
                <a:lnTo>
                  <a:pt x="230505" y="467677"/>
                </a:lnTo>
                <a:lnTo>
                  <a:pt x="232410" y="512445"/>
                </a:lnTo>
                <a:lnTo>
                  <a:pt x="219075" y="464820"/>
                </a:lnTo>
                <a:lnTo>
                  <a:pt x="220028" y="484823"/>
                </a:lnTo>
                <a:lnTo>
                  <a:pt x="203835" y="465773"/>
                </a:lnTo>
                <a:lnTo>
                  <a:pt x="208598" y="487680"/>
                </a:lnTo>
                <a:lnTo>
                  <a:pt x="124778" y="399098"/>
                </a:lnTo>
                <a:lnTo>
                  <a:pt x="144780" y="379095"/>
                </a:lnTo>
                <a:lnTo>
                  <a:pt x="170498" y="405765"/>
                </a:lnTo>
                <a:lnTo>
                  <a:pt x="203835" y="396240"/>
                </a:lnTo>
                <a:lnTo>
                  <a:pt x="183832" y="320992"/>
                </a:lnTo>
                <a:lnTo>
                  <a:pt x="184785" y="249555"/>
                </a:lnTo>
                <a:lnTo>
                  <a:pt x="154305" y="236220"/>
                </a:lnTo>
                <a:lnTo>
                  <a:pt x="127635" y="157163"/>
                </a:lnTo>
                <a:lnTo>
                  <a:pt x="76200" y="145733"/>
                </a:lnTo>
                <a:lnTo>
                  <a:pt x="41910" y="120967"/>
                </a:lnTo>
                <a:lnTo>
                  <a:pt x="29527" y="147638"/>
                </a:lnTo>
                <a:lnTo>
                  <a:pt x="9525" y="125730"/>
                </a:lnTo>
                <a:lnTo>
                  <a:pt x="0" y="67627"/>
                </a:lnTo>
                <a:lnTo>
                  <a:pt x="30480" y="59055"/>
                </a:lnTo>
                <a:lnTo>
                  <a:pt x="8573" y="0"/>
                </a:lnTo>
                <a:lnTo>
                  <a:pt x="328613" y="182880"/>
                </a:lnTo>
                <a:lnTo>
                  <a:pt x="333375" y="160973"/>
                </a:lnTo>
                <a:close/>
                <a:moveTo>
                  <a:pt x="685800" y="682942"/>
                </a:moveTo>
                <a:lnTo>
                  <a:pt x="687705" y="676275"/>
                </a:lnTo>
                <a:lnTo>
                  <a:pt x="689610" y="677228"/>
                </a:lnTo>
                <a:lnTo>
                  <a:pt x="685800" y="682942"/>
                </a:lnTo>
                <a:close/>
                <a:moveTo>
                  <a:pt x="703898" y="675323"/>
                </a:moveTo>
                <a:lnTo>
                  <a:pt x="701993" y="666750"/>
                </a:lnTo>
                <a:lnTo>
                  <a:pt x="705803" y="665798"/>
                </a:lnTo>
                <a:lnTo>
                  <a:pt x="703898" y="675323"/>
                </a:lnTo>
                <a:close/>
                <a:moveTo>
                  <a:pt x="680085" y="663892"/>
                </a:moveTo>
                <a:lnTo>
                  <a:pt x="681038" y="660083"/>
                </a:lnTo>
                <a:lnTo>
                  <a:pt x="683895" y="660083"/>
                </a:lnTo>
                <a:lnTo>
                  <a:pt x="680085" y="663892"/>
                </a:lnTo>
                <a:close/>
                <a:moveTo>
                  <a:pt x="748665" y="606742"/>
                </a:moveTo>
                <a:lnTo>
                  <a:pt x="742950" y="603885"/>
                </a:lnTo>
                <a:lnTo>
                  <a:pt x="754380" y="595313"/>
                </a:lnTo>
                <a:lnTo>
                  <a:pt x="748665" y="606742"/>
                </a:lnTo>
                <a:close/>
                <a:moveTo>
                  <a:pt x="726758" y="578167"/>
                </a:moveTo>
                <a:lnTo>
                  <a:pt x="727710" y="577215"/>
                </a:lnTo>
                <a:lnTo>
                  <a:pt x="729615" y="579120"/>
                </a:lnTo>
                <a:lnTo>
                  <a:pt x="726758" y="578167"/>
                </a:lnTo>
                <a:close/>
                <a:moveTo>
                  <a:pt x="731520" y="578167"/>
                </a:moveTo>
                <a:lnTo>
                  <a:pt x="734378" y="573405"/>
                </a:lnTo>
                <a:lnTo>
                  <a:pt x="735330" y="572453"/>
                </a:lnTo>
                <a:lnTo>
                  <a:pt x="731520" y="578167"/>
                </a:lnTo>
                <a:close/>
                <a:moveTo>
                  <a:pt x="751523" y="567690"/>
                </a:moveTo>
                <a:lnTo>
                  <a:pt x="753428" y="564833"/>
                </a:lnTo>
                <a:lnTo>
                  <a:pt x="754380" y="565785"/>
                </a:lnTo>
                <a:lnTo>
                  <a:pt x="751523" y="567690"/>
                </a:lnTo>
                <a:close/>
                <a:moveTo>
                  <a:pt x="741045" y="562928"/>
                </a:moveTo>
                <a:lnTo>
                  <a:pt x="743903" y="560070"/>
                </a:lnTo>
                <a:lnTo>
                  <a:pt x="741998" y="564833"/>
                </a:lnTo>
                <a:lnTo>
                  <a:pt x="741045" y="562928"/>
                </a:lnTo>
                <a:close/>
                <a:moveTo>
                  <a:pt x="757238" y="554355"/>
                </a:moveTo>
                <a:lnTo>
                  <a:pt x="757238" y="549592"/>
                </a:lnTo>
                <a:lnTo>
                  <a:pt x="759143" y="553403"/>
                </a:lnTo>
                <a:lnTo>
                  <a:pt x="757238" y="554355"/>
                </a:lnTo>
                <a:close/>
                <a:moveTo>
                  <a:pt x="704850" y="503873"/>
                </a:moveTo>
                <a:lnTo>
                  <a:pt x="705803" y="512445"/>
                </a:lnTo>
                <a:lnTo>
                  <a:pt x="701040" y="511492"/>
                </a:lnTo>
                <a:lnTo>
                  <a:pt x="704850" y="503873"/>
                </a:lnTo>
                <a:close/>
              </a:path>
            </a:pathLst>
          </a:custGeom>
          <a:solidFill xmlns:a="http://schemas.openxmlformats.org/drawingml/2006/main">
            <a:srgbClr val="90C2B8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10" name="Регион 27: Западно-Казахстанская область; 12,6 м²; n=73">
            <a:extLst xmlns:a="http://schemas.openxmlformats.org/drawingml/2006/main">
              <a:ext uri="{FF2B5EF4-FFF2-40B4-BE49-F238E27FC236}">
                <a16:creationId xmlns:a16="http://schemas.microsoft.com/office/drawing/2014/main" id="{BB5CF085-C1C7-468A-85C2-B64CACB44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" y="2711539"/>
            <a:ext cx="1397070" cy="876681"/>
          </a:xfrm>
          <a:custGeom xmlns:a="http://schemas.openxmlformats.org/drawingml/2006/main">
            <a:pathLst>
              <a:path w="1183958" h="742950">
                <a:moveTo>
                  <a:pt x="1152525" y="459105"/>
                </a:moveTo>
                <a:lnTo>
                  <a:pt x="1134428" y="516255"/>
                </a:lnTo>
                <a:lnTo>
                  <a:pt x="1120140" y="513397"/>
                </a:lnTo>
                <a:lnTo>
                  <a:pt x="1091565" y="541020"/>
                </a:lnTo>
                <a:lnTo>
                  <a:pt x="1064895" y="533400"/>
                </a:lnTo>
                <a:lnTo>
                  <a:pt x="1020128" y="553403"/>
                </a:lnTo>
                <a:lnTo>
                  <a:pt x="1005840" y="612458"/>
                </a:lnTo>
                <a:lnTo>
                  <a:pt x="971550" y="641985"/>
                </a:lnTo>
                <a:lnTo>
                  <a:pt x="896303" y="627697"/>
                </a:lnTo>
                <a:lnTo>
                  <a:pt x="883920" y="643890"/>
                </a:lnTo>
                <a:lnTo>
                  <a:pt x="873443" y="636270"/>
                </a:lnTo>
                <a:lnTo>
                  <a:pt x="864870" y="685800"/>
                </a:lnTo>
                <a:lnTo>
                  <a:pt x="848678" y="681990"/>
                </a:lnTo>
                <a:lnTo>
                  <a:pt x="820103" y="733425"/>
                </a:lnTo>
                <a:lnTo>
                  <a:pt x="780098" y="706755"/>
                </a:lnTo>
                <a:lnTo>
                  <a:pt x="766763" y="714375"/>
                </a:lnTo>
                <a:lnTo>
                  <a:pt x="734378" y="669608"/>
                </a:lnTo>
                <a:lnTo>
                  <a:pt x="679133" y="645795"/>
                </a:lnTo>
                <a:lnTo>
                  <a:pt x="632460" y="646747"/>
                </a:lnTo>
                <a:lnTo>
                  <a:pt x="619125" y="668655"/>
                </a:lnTo>
                <a:lnTo>
                  <a:pt x="453390" y="733425"/>
                </a:lnTo>
                <a:lnTo>
                  <a:pt x="377190" y="721043"/>
                </a:lnTo>
                <a:lnTo>
                  <a:pt x="372428" y="742950"/>
                </a:lnTo>
                <a:lnTo>
                  <a:pt x="276225" y="680085"/>
                </a:lnTo>
                <a:lnTo>
                  <a:pt x="98108" y="596265"/>
                </a:lnTo>
                <a:lnTo>
                  <a:pt x="0" y="515302"/>
                </a:lnTo>
                <a:lnTo>
                  <a:pt x="69533" y="426720"/>
                </a:lnTo>
                <a:lnTo>
                  <a:pt x="114300" y="401955"/>
                </a:lnTo>
                <a:lnTo>
                  <a:pt x="117158" y="376238"/>
                </a:lnTo>
                <a:lnTo>
                  <a:pt x="95250" y="345758"/>
                </a:lnTo>
                <a:lnTo>
                  <a:pt x="119063" y="294322"/>
                </a:lnTo>
                <a:lnTo>
                  <a:pt x="143828" y="244793"/>
                </a:lnTo>
                <a:lnTo>
                  <a:pt x="184785" y="241935"/>
                </a:lnTo>
                <a:lnTo>
                  <a:pt x="217170" y="216218"/>
                </a:lnTo>
                <a:lnTo>
                  <a:pt x="210503" y="192405"/>
                </a:lnTo>
                <a:lnTo>
                  <a:pt x="223838" y="171450"/>
                </a:lnTo>
                <a:lnTo>
                  <a:pt x="273368" y="151447"/>
                </a:lnTo>
                <a:lnTo>
                  <a:pt x="301943" y="208597"/>
                </a:lnTo>
                <a:lnTo>
                  <a:pt x="292418" y="233363"/>
                </a:lnTo>
                <a:lnTo>
                  <a:pt x="303848" y="224790"/>
                </a:lnTo>
                <a:lnTo>
                  <a:pt x="313373" y="245745"/>
                </a:lnTo>
                <a:lnTo>
                  <a:pt x="316230" y="294322"/>
                </a:lnTo>
                <a:lnTo>
                  <a:pt x="340043" y="316230"/>
                </a:lnTo>
                <a:lnTo>
                  <a:pt x="387668" y="302895"/>
                </a:lnTo>
                <a:lnTo>
                  <a:pt x="411480" y="288608"/>
                </a:lnTo>
                <a:lnTo>
                  <a:pt x="401003" y="266700"/>
                </a:lnTo>
                <a:lnTo>
                  <a:pt x="406718" y="150495"/>
                </a:lnTo>
                <a:lnTo>
                  <a:pt x="438150" y="169545"/>
                </a:lnTo>
                <a:lnTo>
                  <a:pt x="482918" y="142875"/>
                </a:lnTo>
                <a:lnTo>
                  <a:pt x="528638" y="138113"/>
                </a:lnTo>
                <a:lnTo>
                  <a:pt x="524828" y="107632"/>
                </a:lnTo>
                <a:lnTo>
                  <a:pt x="543878" y="83820"/>
                </a:lnTo>
                <a:lnTo>
                  <a:pt x="583883" y="98107"/>
                </a:lnTo>
                <a:lnTo>
                  <a:pt x="676275" y="74295"/>
                </a:lnTo>
                <a:lnTo>
                  <a:pt x="679133" y="54292"/>
                </a:lnTo>
                <a:lnTo>
                  <a:pt x="701993" y="51435"/>
                </a:lnTo>
                <a:lnTo>
                  <a:pt x="718185" y="19050"/>
                </a:lnTo>
                <a:lnTo>
                  <a:pt x="735330" y="26670"/>
                </a:lnTo>
                <a:lnTo>
                  <a:pt x="726758" y="37147"/>
                </a:lnTo>
                <a:lnTo>
                  <a:pt x="741045" y="36195"/>
                </a:lnTo>
                <a:lnTo>
                  <a:pt x="746760" y="0"/>
                </a:lnTo>
                <a:lnTo>
                  <a:pt x="760095" y="21907"/>
                </a:lnTo>
                <a:lnTo>
                  <a:pt x="818198" y="42863"/>
                </a:lnTo>
                <a:lnTo>
                  <a:pt x="814388" y="59055"/>
                </a:lnTo>
                <a:lnTo>
                  <a:pt x="798195" y="59055"/>
                </a:lnTo>
                <a:lnTo>
                  <a:pt x="803910" y="74295"/>
                </a:lnTo>
                <a:lnTo>
                  <a:pt x="840105" y="67627"/>
                </a:lnTo>
                <a:lnTo>
                  <a:pt x="848678" y="88582"/>
                </a:lnTo>
                <a:lnTo>
                  <a:pt x="866775" y="82868"/>
                </a:lnTo>
                <a:lnTo>
                  <a:pt x="882968" y="52388"/>
                </a:lnTo>
                <a:lnTo>
                  <a:pt x="912495" y="64770"/>
                </a:lnTo>
                <a:lnTo>
                  <a:pt x="945833" y="49530"/>
                </a:lnTo>
                <a:lnTo>
                  <a:pt x="960120" y="117157"/>
                </a:lnTo>
                <a:lnTo>
                  <a:pt x="991553" y="111443"/>
                </a:lnTo>
                <a:lnTo>
                  <a:pt x="1012508" y="130493"/>
                </a:lnTo>
                <a:lnTo>
                  <a:pt x="1044893" y="120968"/>
                </a:lnTo>
                <a:lnTo>
                  <a:pt x="1088708" y="153352"/>
                </a:lnTo>
                <a:lnTo>
                  <a:pt x="1092518" y="197168"/>
                </a:lnTo>
                <a:lnTo>
                  <a:pt x="1135380" y="220027"/>
                </a:lnTo>
                <a:lnTo>
                  <a:pt x="1158240" y="283845"/>
                </a:lnTo>
                <a:lnTo>
                  <a:pt x="1183958" y="297180"/>
                </a:lnTo>
                <a:lnTo>
                  <a:pt x="1163955" y="340995"/>
                </a:lnTo>
                <a:lnTo>
                  <a:pt x="1177290" y="366713"/>
                </a:lnTo>
                <a:lnTo>
                  <a:pt x="1143000" y="401002"/>
                </a:lnTo>
                <a:lnTo>
                  <a:pt x="1139190" y="444818"/>
                </a:lnTo>
                <a:lnTo>
                  <a:pt x="1152525" y="459105"/>
                </a:lnTo>
                <a:close/>
              </a:path>
            </a:pathLst>
          </a:custGeom>
          <a:solidFill xmlns:a="http://schemas.openxmlformats.org/drawingml/2006/main">
            <a:srgbClr val="E1BFA5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11" name="Регион 31: Жамбылская область; 13,7 м²; n=98">
            <a:extLst xmlns:a="http://schemas.openxmlformats.org/drawingml/2006/main">
              <a:ext uri="{FF2B5EF4-FFF2-40B4-BE49-F238E27FC236}">
                <a16:creationId xmlns:a16="http://schemas.microsoft.com/office/drawing/2014/main" id="{448D712F-4F34-4267-9F8E-E62C6839A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8311" y="4430058"/>
            <a:ext cx="1201503" cy="914895"/>
          </a:xfrm>
          <a:custGeom xmlns:a="http://schemas.openxmlformats.org/drawingml/2006/main">
            <a:pathLst>
              <a:path w="1018222" h="775335">
                <a:moveTo>
                  <a:pt x="339090" y="679132"/>
                </a:moveTo>
                <a:lnTo>
                  <a:pt x="300038" y="721043"/>
                </a:lnTo>
                <a:lnTo>
                  <a:pt x="312420" y="738188"/>
                </a:lnTo>
                <a:lnTo>
                  <a:pt x="295275" y="741045"/>
                </a:lnTo>
                <a:lnTo>
                  <a:pt x="280035" y="775335"/>
                </a:lnTo>
                <a:lnTo>
                  <a:pt x="204788" y="698182"/>
                </a:lnTo>
                <a:lnTo>
                  <a:pt x="177165" y="689610"/>
                </a:lnTo>
                <a:lnTo>
                  <a:pt x="176213" y="636270"/>
                </a:lnTo>
                <a:lnTo>
                  <a:pt x="152400" y="600075"/>
                </a:lnTo>
                <a:lnTo>
                  <a:pt x="129540" y="596265"/>
                </a:lnTo>
                <a:lnTo>
                  <a:pt x="126683" y="582930"/>
                </a:lnTo>
                <a:lnTo>
                  <a:pt x="118110" y="594360"/>
                </a:lnTo>
                <a:lnTo>
                  <a:pt x="81915" y="581025"/>
                </a:lnTo>
                <a:lnTo>
                  <a:pt x="78105" y="554355"/>
                </a:lnTo>
                <a:lnTo>
                  <a:pt x="60960" y="549593"/>
                </a:lnTo>
                <a:lnTo>
                  <a:pt x="117158" y="404813"/>
                </a:lnTo>
                <a:lnTo>
                  <a:pt x="60960" y="161925"/>
                </a:lnTo>
                <a:lnTo>
                  <a:pt x="0" y="22860"/>
                </a:lnTo>
                <a:lnTo>
                  <a:pt x="710565" y="0"/>
                </a:lnTo>
                <a:lnTo>
                  <a:pt x="697230" y="51435"/>
                </a:lnTo>
                <a:lnTo>
                  <a:pt x="721995" y="146685"/>
                </a:lnTo>
                <a:lnTo>
                  <a:pt x="681990" y="148590"/>
                </a:lnTo>
                <a:lnTo>
                  <a:pt x="682942" y="186690"/>
                </a:lnTo>
                <a:lnTo>
                  <a:pt x="731520" y="180023"/>
                </a:lnTo>
                <a:lnTo>
                  <a:pt x="742950" y="232410"/>
                </a:lnTo>
                <a:lnTo>
                  <a:pt x="786765" y="245745"/>
                </a:lnTo>
                <a:lnTo>
                  <a:pt x="808672" y="307658"/>
                </a:lnTo>
                <a:lnTo>
                  <a:pt x="926783" y="368618"/>
                </a:lnTo>
                <a:lnTo>
                  <a:pt x="925830" y="437198"/>
                </a:lnTo>
                <a:lnTo>
                  <a:pt x="888683" y="482918"/>
                </a:lnTo>
                <a:lnTo>
                  <a:pt x="949642" y="495300"/>
                </a:lnTo>
                <a:lnTo>
                  <a:pt x="941070" y="558165"/>
                </a:lnTo>
                <a:lnTo>
                  <a:pt x="949642" y="574357"/>
                </a:lnTo>
                <a:lnTo>
                  <a:pt x="994410" y="590550"/>
                </a:lnTo>
                <a:lnTo>
                  <a:pt x="983933" y="604838"/>
                </a:lnTo>
                <a:lnTo>
                  <a:pt x="1018222" y="602932"/>
                </a:lnTo>
                <a:lnTo>
                  <a:pt x="1016317" y="634365"/>
                </a:lnTo>
                <a:lnTo>
                  <a:pt x="924877" y="635318"/>
                </a:lnTo>
                <a:lnTo>
                  <a:pt x="860108" y="609600"/>
                </a:lnTo>
                <a:lnTo>
                  <a:pt x="819150" y="573405"/>
                </a:lnTo>
                <a:lnTo>
                  <a:pt x="770572" y="565785"/>
                </a:lnTo>
                <a:lnTo>
                  <a:pt x="681038" y="615315"/>
                </a:lnTo>
                <a:lnTo>
                  <a:pt x="664845" y="697230"/>
                </a:lnTo>
                <a:lnTo>
                  <a:pt x="678180" y="741998"/>
                </a:lnTo>
                <a:lnTo>
                  <a:pt x="427672" y="665798"/>
                </a:lnTo>
                <a:lnTo>
                  <a:pt x="392430" y="681038"/>
                </a:lnTo>
                <a:lnTo>
                  <a:pt x="339090" y="679132"/>
                </a:lnTo>
                <a:close/>
              </a:path>
            </a:pathLst>
          </a:custGeom>
          <a:solidFill xmlns:a="http://schemas.openxmlformats.org/drawingml/2006/main">
            <a:srgbClr val="E1BFA5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12" name="Регион 33: область Жетісу; 11,9 м²; n=58">
            <a:extLst xmlns:a="http://schemas.openxmlformats.org/drawingml/2006/main">
              <a:ext uri="{FF2B5EF4-FFF2-40B4-BE49-F238E27FC236}">
                <a16:creationId xmlns:a16="http://schemas.microsoft.com/office/drawing/2014/main" id="{777929C8-66E0-471F-8FC5-FFCA831D1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5318" y="4038924"/>
            <a:ext cx="1120578" cy="854202"/>
          </a:xfrm>
          <a:custGeom xmlns:a="http://schemas.openxmlformats.org/drawingml/2006/main">
            <a:pathLst>
              <a:path w="949642" h="723900">
                <a:moveTo>
                  <a:pt x="629602" y="481965"/>
                </a:moveTo>
                <a:lnTo>
                  <a:pt x="661988" y="499110"/>
                </a:lnTo>
                <a:lnTo>
                  <a:pt x="644842" y="513397"/>
                </a:lnTo>
                <a:lnTo>
                  <a:pt x="647700" y="549592"/>
                </a:lnTo>
                <a:lnTo>
                  <a:pt x="696277" y="681990"/>
                </a:lnTo>
                <a:lnTo>
                  <a:pt x="620077" y="704850"/>
                </a:lnTo>
                <a:lnTo>
                  <a:pt x="529590" y="671513"/>
                </a:lnTo>
                <a:lnTo>
                  <a:pt x="464820" y="708660"/>
                </a:lnTo>
                <a:lnTo>
                  <a:pt x="353377" y="708660"/>
                </a:lnTo>
                <a:lnTo>
                  <a:pt x="295275" y="723900"/>
                </a:lnTo>
                <a:lnTo>
                  <a:pt x="282892" y="710565"/>
                </a:lnTo>
                <a:lnTo>
                  <a:pt x="289560" y="691515"/>
                </a:lnTo>
                <a:lnTo>
                  <a:pt x="214313" y="669607"/>
                </a:lnTo>
                <a:lnTo>
                  <a:pt x="214313" y="627697"/>
                </a:lnTo>
                <a:lnTo>
                  <a:pt x="186690" y="626745"/>
                </a:lnTo>
                <a:lnTo>
                  <a:pt x="151447" y="586740"/>
                </a:lnTo>
                <a:lnTo>
                  <a:pt x="125730" y="503872"/>
                </a:lnTo>
                <a:lnTo>
                  <a:pt x="88583" y="490538"/>
                </a:lnTo>
                <a:lnTo>
                  <a:pt x="69533" y="432435"/>
                </a:lnTo>
                <a:lnTo>
                  <a:pt x="32385" y="421005"/>
                </a:lnTo>
                <a:lnTo>
                  <a:pt x="14288" y="383857"/>
                </a:lnTo>
                <a:lnTo>
                  <a:pt x="0" y="177165"/>
                </a:lnTo>
                <a:lnTo>
                  <a:pt x="135255" y="188595"/>
                </a:lnTo>
                <a:lnTo>
                  <a:pt x="195263" y="179070"/>
                </a:lnTo>
                <a:lnTo>
                  <a:pt x="166688" y="50482"/>
                </a:lnTo>
                <a:lnTo>
                  <a:pt x="177165" y="34290"/>
                </a:lnTo>
                <a:lnTo>
                  <a:pt x="214313" y="39052"/>
                </a:lnTo>
                <a:lnTo>
                  <a:pt x="232410" y="13335"/>
                </a:lnTo>
                <a:lnTo>
                  <a:pt x="252413" y="31432"/>
                </a:lnTo>
                <a:lnTo>
                  <a:pt x="271463" y="0"/>
                </a:lnTo>
                <a:lnTo>
                  <a:pt x="341947" y="33338"/>
                </a:lnTo>
                <a:lnTo>
                  <a:pt x="350520" y="50482"/>
                </a:lnTo>
                <a:lnTo>
                  <a:pt x="413385" y="37147"/>
                </a:lnTo>
                <a:lnTo>
                  <a:pt x="464820" y="94297"/>
                </a:lnTo>
                <a:lnTo>
                  <a:pt x="528638" y="61913"/>
                </a:lnTo>
                <a:lnTo>
                  <a:pt x="655320" y="116205"/>
                </a:lnTo>
                <a:lnTo>
                  <a:pt x="700087" y="111442"/>
                </a:lnTo>
                <a:lnTo>
                  <a:pt x="758190" y="131445"/>
                </a:lnTo>
                <a:lnTo>
                  <a:pt x="765810" y="121920"/>
                </a:lnTo>
                <a:lnTo>
                  <a:pt x="762000" y="142875"/>
                </a:lnTo>
                <a:lnTo>
                  <a:pt x="821055" y="184785"/>
                </a:lnTo>
                <a:lnTo>
                  <a:pt x="866775" y="247650"/>
                </a:lnTo>
                <a:lnTo>
                  <a:pt x="878205" y="287655"/>
                </a:lnTo>
                <a:lnTo>
                  <a:pt x="944880" y="300990"/>
                </a:lnTo>
                <a:lnTo>
                  <a:pt x="949642" y="350520"/>
                </a:lnTo>
                <a:lnTo>
                  <a:pt x="940117" y="369570"/>
                </a:lnTo>
                <a:lnTo>
                  <a:pt x="902970" y="351472"/>
                </a:lnTo>
                <a:lnTo>
                  <a:pt x="862012" y="375285"/>
                </a:lnTo>
                <a:lnTo>
                  <a:pt x="816292" y="338138"/>
                </a:lnTo>
                <a:lnTo>
                  <a:pt x="708660" y="404813"/>
                </a:lnTo>
                <a:lnTo>
                  <a:pt x="683895" y="399097"/>
                </a:lnTo>
                <a:lnTo>
                  <a:pt x="636270" y="433388"/>
                </a:lnTo>
                <a:lnTo>
                  <a:pt x="593408" y="438150"/>
                </a:lnTo>
                <a:lnTo>
                  <a:pt x="594360" y="446722"/>
                </a:lnTo>
                <a:lnTo>
                  <a:pt x="569595" y="468630"/>
                </a:lnTo>
                <a:lnTo>
                  <a:pt x="589597" y="489585"/>
                </a:lnTo>
                <a:lnTo>
                  <a:pt x="629602" y="481965"/>
                </a:lnTo>
                <a:close/>
                <a:moveTo>
                  <a:pt x="571500" y="456247"/>
                </a:moveTo>
                <a:lnTo>
                  <a:pt x="571500" y="456247"/>
                </a:lnTo>
                <a:lnTo>
                  <a:pt x="571500" y="456247"/>
                </a:lnTo>
                <a:lnTo>
                  <a:pt x="571500" y="456247"/>
                </a:lnTo>
                <a:close/>
                <a:moveTo>
                  <a:pt x="576263" y="461010"/>
                </a:moveTo>
                <a:lnTo>
                  <a:pt x="576263" y="461010"/>
                </a:lnTo>
                <a:lnTo>
                  <a:pt x="576263" y="461010"/>
                </a:lnTo>
                <a:lnTo>
                  <a:pt x="576263" y="461010"/>
                </a:lnTo>
                <a:close/>
              </a:path>
            </a:pathLst>
          </a:custGeom>
          <a:solidFill xmlns:a="http://schemas.openxmlformats.org/drawingml/2006/main">
            <a:srgbClr val="B95845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13" name="Регион 35: Карагандинская область; 11,6 м²; n=58">
            <a:extLst xmlns:a="http://schemas.openxmlformats.org/drawingml/2006/main">
              <a:ext uri="{FF2B5EF4-FFF2-40B4-BE49-F238E27FC236}">
                <a16:creationId xmlns:a16="http://schemas.microsoft.com/office/drawing/2014/main" id="{8FC2F7B7-E1EE-489E-A615-5BBCCFDC4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5422" y="3148755"/>
            <a:ext cx="1680305" cy="1302658"/>
          </a:xfrm>
          <a:custGeom xmlns:a="http://schemas.openxmlformats.org/drawingml/2006/main">
            <a:pathLst>
              <a:path w="1423988" h="1103948">
                <a:moveTo>
                  <a:pt x="924877" y="1085850"/>
                </a:moveTo>
                <a:lnTo>
                  <a:pt x="535305" y="1103948"/>
                </a:lnTo>
                <a:lnTo>
                  <a:pt x="528638" y="1082040"/>
                </a:lnTo>
                <a:lnTo>
                  <a:pt x="517208" y="858203"/>
                </a:lnTo>
                <a:lnTo>
                  <a:pt x="530542" y="763905"/>
                </a:lnTo>
                <a:lnTo>
                  <a:pt x="590550" y="780098"/>
                </a:lnTo>
                <a:lnTo>
                  <a:pt x="621030" y="728663"/>
                </a:lnTo>
                <a:lnTo>
                  <a:pt x="622935" y="673418"/>
                </a:lnTo>
                <a:lnTo>
                  <a:pt x="601980" y="619125"/>
                </a:lnTo>
                <a:lnTo>
                  <a:pt x="629602" y="590550"/>
                </a:lnTo>
                <a:lnTo>
                  <a:pt x="636270" y="522923"/>
                </a:lnTo>
                <a:lnTo>
                  <a:pt x="608647" y="447675"/>
                </a:lnTo>
                <a:lnTo>
                  <a:pt x="574358" y="449580"/>
                </a:lnTo>
                <a:lnTo>
                  <a:pt x="569595" y="432435"/>
                </a:lnTo>
                <a:lnTo>
                  <a:pt x="481965" y="450533"/>
                </a:lnTo>
                <a:lnTo>
                  <a:pt x="455295" y="435293"/>
                </a:lnTo>
                <a:lnTo>
                  <a:pt x="449580" y="411480"/>
                </a:lnTo>
                <a:lnTo>
                  <a:pt x="423863" y="407670"/>
                </a:lnTo>
                <a:lnTo>
                  <a:pt x="427672" y="472440"/>
                </a:lnTo>
                <a:lnTo>
                  <a:pt x="406717" y="519113"/>
                </a:lnTo>
                <a:lnTo>
                  <a:pt x="324802" y="531495"/>
                </a:lnTo>
                <a:lnTo>
                  <a:pt x="320040" y="550545"/>
                </a:lnTo>
                <a:lnTo>
                  <a:pt x="271463" y="569595"/>
                </a:lnTo>
                <a:lnTo>
                  <a:pt x="231458" y="533400"/>
                </a:lnTo>
                <a:lnTo>
                  <a:pt x="175260" y="520065"/>
                </a:lnTo>
                <a:lnTo>
                  <a:pt x="118110" y="463868"/>
                </a:lnTo>
                <a:lnTo>
                  <a:pt x="71438" y="470535"/>
                </a:lnTo>
                <a:lnTo>
                  <a:pt x="60008" y="459105"/>
                </a:lnTo>
                <a:lnTo>
                  <a:pt x="62865" y="404813"/>
                </a:lnTo>
                <a:lnTo>
                  <a:pt x="0" y="301943"/>
                </a:lnTo>
                <a:lnTo>
                  <a:pt x="30480" y="264795"/>
                </a:lnTo>
                <a:lnTo>
                  <a:pt x="22860" y="239078"/>
                </a:lnTo>
                <a:lnTo>
                  <a:pt x="74295" y="220980"/>
                </a:lnTo>
                <a:lnTo>
                  <a:pt x="95250" y="195263"/>
                </a:lnTo>
                <a:lnTo>
                  <a:pt x="61913" y="148590"/>
                </a:lnTo>
                <a:lnTo>
                  <a:pt x="100013" y="156210"/>
                </a:lnTo>
                <a:lnTo>
                  <a:pt x="149542" y="121920"/>
                </a:lnTo>
                <a:lnTo>
                  <a:pt x="189547" y="120968"/>
                </a:lnTo>
                <a:lnTo>
                  <a:pt x="167640" y="240983"/>
                </a:lnTo>
                <a:lnTo>
                  <a:pt x="231458" y="249555"/>
                </a:lnTo>
                <a:lnTo>
                  <a:pt x="230505" y="229553"/>
                </a:lnTo>
                <a:lnTo>
                  <a:pt x="251460" y="227648"/>
                </a:lnTo>
                <a:lnTo>
                  <a:pt x="246697" y="213360"/>
                </a:lnTo>
                <a:lnTo>
                  <a:pt x="264795" y="203835"/>
                </a:lnTo>
                <a:lnTo>
                  <a:pt x="291465" y="224790"/>
                </a:lnTo>
                <a:lnTo>
                  <a:pt x="288608" y="241935"/>
                </a:lnTo>
                <a:lnTo>
                  <a:pt x="354330" y="227648"/>
                </a:lnTo>
                <a:lnTo>
                  <a:pt x="368617" y="242888"/>
                </a:lnTo>
                <a:lnTo>
                  <a:pt x="356235" y="260033"/>
                </a:lnTo>
                <a:lnTo>
                  <a:pt x="364808" y="279083"/>
                </a:lnTo>
                <a:lnTo>
                  <a:pt x="409575" y="259080"/>
                </a:lnTo>
                <a:lnTo>
                  <a:pt x="404813" y="230505"/>
                </a:lnTo>
                <a:lnTo>
                  <a:pt x="433388" y="217170"/>
                </a:lnTo>
                <a:lnTo>
                  <a:pt x="443865" y="233363"/>
                </a:lnTo>
                <a:lnTo>
                  <a:pt x="443865" y="190500"/>
                </a:lnTo>
                <a:lnTo>
                  <a:pt x="514350" y="150495"/>
                </a:lnTo>
                <a:lnTo>
                  <a:pt x="538163" y="117158"/>
                </a:lnTo>
                <a:lnTo>
                  <a:pt x="581977" y="137160"/>
                </a:lnTo>
                <a:lnTo>
                  <a:pt x="564833" y="187643"/>
                </a:lnTo>
                <a:lnTo>
                  <a:pt x="604838" y="180023"/>
                </a:lnTo>
                <a:lnTo>
                  <a:pt x="621983" y="192405"/>
                </a:lnTo>
                <a:lnTo>
                  <a:pt x="624840" y="163830"/>
                </a:lnTo>
                <a:lnTo>
                  <a:pt x="666750" y="155258"/>
                </a:lnTo>
                <a:lnTo>
                  <a:pt x="651510" y="146685"/>
                </a:lnTo>
                <a:lnTo>
                  <a:pt x="657225" y="132398"/>
                </a:lnTo>
                <a:lnTo>
                  <a:pt x="688658" y="120015"/>
                </a:lnTo>
                <a:lnTo>
                  <a:pt x="706755" y="86678"/>
                </a:lnTo>
                <a:lnTo>
                  <a:pt x="727710" y="94298"/>
                </a:lnTo>
                <a:lnTo>
                  <a:pt x="800100" y="38100"/>
                </a:lnTo>
                <a:lnTo>
                  <a:pt x="775335" y="30480"/>
                </a:lnTo>
                <a:lnTo>
                  <a:pt x="769620" y="44768"/>
                </a:lnTo>
                <a:lnTo>
                  <a:pt x="750570" y="19050"/>
                </a:lnTo>
                <a:lnTo>
                  <a:pt x="786765" y="0"/>
                </a:lnTo>
                <a:lnTo>
                  <a:pt x="856297" y="19050"/>
                </a:lnTo>
                <a:lnTo>
                  <a:pt x="858202" y="95250"/>
                </a:lnTo>
                <a:lnTo>
                  <a:pt x="843915" y="121920"/>
                </a:lnTo>
                <a:lnTo>
                  <a:pt x="864870" y="141923"/>
                </a:lnTo>
                <a:lnTo>
                  <a:pt x="914400" y="123825"/>
                </a:lnTo>
                <a:lnTo>
                  <a:pt x="945833" y="140018"/>
                </a:lnTo>
                <a:lnTo>
                  <a:pt x="949642" y="167640"/>
                </a:lnTo>
                <a:lnTo>
                  <a:pt x="957263" y="144780"/>
                </a:lnTo>
                <a:lnTo>
                  <a:pt x="984885" y="161925"/>
                </a:lnTo>
                <a:lnTo>
                  <a:pt x="1015365" y="204788"/>
                </a:lnTo>
                <a:lnTo>
                  <a:pt x="979170" y="230505"/>
                </a:lnTo>
                <a:lnTo>
                  <a:pt x="996315" y="249555"/>
                </a:lnTo>
                <a:lnTo>
                  <a:pt x="1042035" y="214313"/>
                </a:lnTo>
                <a:lnTo>
                  <a:pt x="1146810" y="188595"/>
                </a:lnTo>
                <a:lnTo>
                  <a:pt x="1164908" y="196215"/>
                </a:lnTo>
                <a:lnTo>
                  <a:pt x="1203960" y="169545"/>
                </a:lnTo>
                <a:lnTo>
                  <a:pt x="1219200" y="177165"/>
                </a:lnTo>
                <a:lnTo>
                  <a:pt x="1226820" y="115253"/>
                </a:lnTo>
                <a:lnTo>
                  <a:pt x="1263968" y="91440"/>
                </a:lnTo>
                <a:lnTo>
                  <a:pt x="1289685" y="113348"/>
                </a:lnTo>
                <a:lnTo>
                  <a:pt x="1340168" y="121920"/>
                </a:lnTo>
                <a:lnTo>
                  <a:pt x="1356360" y="185738"/>
                </a:lnTo>
                <a:lnTo>
                  <a:pt x="1329690" y="220028"/>
                </a:lnTo>
                <a:lnTo>
                  <a:pt x="1294447" y="236220"/>
                </a:lnTo>
                <a:lnTo>
                  <a:pt x="1299210" y="280035"/>
                </a:lnTo>
                <a:lnTo>
                  <a:pt x="1286827" y="310515"/>
                </a:lnTo>
                <a:lnTo>
                  <a:pt x="1222058" y="344805"/>
                </a:lnTo>
                <a:lnTo>
                  <a:pt x="1221105" y="357188"/>
                </a:lnTo>
                <a:lnTo>
                  <a:pt x="1294447" y="422910"/>
                </a:lnTo>
                <a:lnTo>
                  <a:pt x="1268730" y="432435"/>
                </a:lnTo>
                <a:lnTo>
                  <a:pt x="1280160" y="472440"/>
                </a:lnTo>
                <a:lnTo>
                  <a:pt x="1335405" y="458152"/>
                </a:lnTo>
                <a:lnTo>
                  <a:pt x="1342072" y="474345"/>
                </a:lnTo>
                <a:lnTo>
                  <a:pt x="1340168" y="505777"/>
                </a:lnTo>
                <a:lnTo>
                  <a:pt x="1284922" y="555308"/>
                </a:lnTo>
                <a:lnTo>
                  <a:pt x="1305877" y="577215"/>
                </a:lnTo>
                <a:lnTo>
                  <a:pt x="1333500" y="576263"/>
                </a:lnTo>
                <a:lnTo>
                  <a:pt x="1317308" y="596265"/>
                </a:lnTo>
                <a:lnTo>
                  <a:pt x="1361122" y="615315"/>
                </a:lnTo>
                <a:lnTo>
                  <a:pt x="1337310" y="627698"/>
                </a:lnTo>
                <a:lnTo>
                  <a:pt x="1345883" y="638175"/>
                </a:lnTo>
                <a:lnTo>
                  <a:pt x="1319213" y="705803"/>
                </a:lnTo>
                <a:lnTo>
                  <a:pt x="1339215" y="756285"/>
                </a:lnTo>
                <a:lnTo>
                  <a:pt x="1311593" y="755333"/>
                </a:lnTo>
                <a:lnTo>
                  <a:pt x="1300163" y="790575"/>
                </a:lnTo>
                <a:lnTo>
                  <a:pt x="1357313" y="822008"/>
                </a:lnTo>
                <a:lnTo>
                  <a:pt x="1370647" y="797243"/>
                </a:lnTo>
                <a:lnTo>
                  <a:pt x="1395413" y="804863"/>
                </a:lnTo>
                <a:lnTo>
                  <a:pt x="1423988" y="933450"/>
                </a:lnTo>
                <a:lnTo>
                  <a:pt x="1309688" y="942975"/>
                </a:lnTo>
                <a:lnTo>
                  <a:pt x="1143000" y="925830"/>
                </a:lnTo>
                <a:lnTo>
                  <a:pt x="1024890" y="969645"/>
                </a:lnTo>
                <a:lnTo>
                  <a:pt x="924877" y="1085850"/>
                </a:lnTo>
                <a:close/>
              </a:path>
            </a:pathLst>
          </a:custGeom>
          <a:solidFill xmlns:a="http://schemas.openxmlformats.org/drawingml/2006/main">
            <a:srgbClr val="B95845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14" name="Регион 39: Костанайская область; 10,9 м²; n=62">
            <a:extLst xmlns:a="http://schemas.openxmlformats.org/drawingml/2006/main">
              <a:ext uri="{FF2B5EF4-FFF2-40B4-BE49-F238E27FC236}">
                <a16:creationId xmlns:a16="http://schemas.microsoft.com/office/drawing/2014/main" id="{DD50E449-1318-48B4-96EE-D90358349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1819" y="2336140"/>
            <a:ext cx="1205998" cy="1565662"/>
          </a:xfrm>
          <a:custGeom xmlns:a="http://schemas.openxmlformats.org/drawingml/2006/main">
            <a:pathLst>
              <a:path w="1022033" h="1326832">
                <a:moveTo>
                  <a:pt x="257175" y="749618"/>
                </a:moveTo>
                <a:lnTo>
                  <a:pt x="266700" y="727710"/>
                </a:lnTo>
                <a:lnTo>
                  <a:pt x="249555" y="715328"/>
                </a:lnTo>
                <a:lnTo>
                  <a:pt x="227648" y="722948"/>
                </a:lnTo>
                <a:lnTo>
                  <a:pt x="220027" y="663893"/>
                </a:lnTo>
                <a:lnTo>
                  <a:pt x="195263" y="671513"/>
                </a:lnTo>
                <a:lnTo>
                  <a:pt x="170498" y="632460"/>
                </a:lnTo>
                <a:lnTo>
                  <a:pt x="110490" y="618173"/>
                </a:lnTo>
                <a:lnTo>
                  <a:pt x="102870" y="587693"/>
                </a:lnTo>
                <a:lnTo>
                  <a:pt x="50483" y="577215"/>
                </a:lnTo>
                <a:lnTo>
                  <a:pt x="37148" y="561975"/>
                </a:lnTo>
                <a:lnTo>
                  <a:pt x="56198" y="542925"/>
                </a:lnTo>
                <a:lnTo>
                  <a:pt x="0" y="508635"/>
                </a:lnTo>
                <a:lnTo>
                  <a:pt x="3810" y="496253"/>
                </a:lnTo>
                <a:lnTo>
                  <a:pt x="138113" y="440055"/>
                </a:lnTo>
                <a:lnTo>
                  <a:pt x="100965" y="370523"/>
                </a:lnTo>
                <a:lnTo>
                  <a:pt x="105727" y="350520"/>
                </a:lnTo>
                <a:lnTo>
                  <a:pt x="151448" y="322898"/>
                </a:lnTo>
                <a:lnTo>
                  <a:pt x="147638" y="307658"/>
                </a:lnTo>
                <a:lnTo>
                  <a:pt x="201930" y="302895"/>
                </a:lnTo>
                <a:lnTo>
                  <a:pt x="268605" y="326708"/>
                </a:lnTo>
                <a:lnTo>
                  <a:pt x="285750" y="317183"/>
                </a:lnTo>
                <a:lnTo>
                  <a:pt x="284798" y="294323"/>
                </a:lnTo>
                <a:lnTo>
                  <a:pt x="246698" y="280987"/>
                </a:lnTo>
                <a:lnTo>
                  <a:pt x="232410" y="260985"/>
                </a:lnTo>
                <a:lnTo>
                  <a:pt x="213360" y="266700"/>
                </a:lnTo>
                <a:lnTo>
                  <a:pt x="174308" y="245745"/>
                </a:lnTo>
                <a:lnTo>
                  <a:pt x="187642" y="203835"/>
                </a:lnTo>
                <a:lnTo>
                  <a:pt x="209550" y="215265"/>
                </a:lnTo>
                <a:lnTo>
                  <a:pt x="228600" y="203835"/>
                </a:lnTo>
                <a:lnTo>
                  <a:pt x="220027" y="189548"/>
                </a:lnTo>
                <a:lnTo>
                  <a:pt x="148590" y="176212"/>
                </a:lnTo>
                <a:lnTo>
                  <a:pt x="189548" y="142875"/>
                </a:lnTo>
                <a:lnTo>
                  <a:pt x="165735" y="112395"/>
                </a:lnTo>
                <a:lnTo>
                  <a:pt x="197167" y="119062"/>
                </a:lnTo>
                <a:lnTo>
                  <a:pt x="200025" y="95250"/>
                </a:lnTo>
                <a:lnTo>
                  <a:pt x="217170" y="85725"/>
                </a:lnTo>
                <a:lnTo>
                  <a:pt x="240983" y="116205"/>
                </a:lnTo>
                <a:lnTo>
                  <a:pt x="257175" y="101918"/>
                </a:lnTo>
                <a:lnTo>
                  <a:pt x="285750" y="122873"/>
                </a:lnTo>
                <a:lnTo>
                  <a:pt x="299085" y="100965"/>
                </a:lnTo>
                <a:lnTo>
                  <a:pt x="342900" y="105727"/>
                </a:lnTo>
                <a:lnTo>
                  <a:pt x="353377" y="138112"/>
                </a:lnTo>
                <a:lnTo>
                  <a:pt x="389573" y="97155"/>
                </a:lnTo>
                <a:lnTo>
                  <a:pt x="425767" y="101918"/>
                </a:lnTo>
                <a:lnTo>
                  <a:pt x="439103" y="82868"/>
                </a:lnTo>
                <a:lnTo>
                  <a:pt x="652463" y="53340"/>
                </a:lnTo>
                <a:lnTo>
                  <a:pt x="681990" y="72390"/>
                </a:lnTo>
                <a:lnTo>
                  <a:pt x="682942" y="31433"/>
                </a:lnTo>
                <a:lnTo>
                  <a:pt x="718185" y="25717"/>
                </a:lnTo>
                <a:lnTo>
                  <a:pt x="717233" y="9525"/>
                </a:lnTo>
                <a:lnTo>
                  <a:pt x="750570" y="20002"/>
                </a:lnTo>
                <a:lnTo>
                  <a:pt x="774383" y="0"/>
                </a:lnTo>
                <a:lnTo>
                  <a:pt x="796290" y="86677"/>
                </a:lnTo>
                <a:lnTo>
                  <a:pt x="778192" y="94298"/>
                </a:lnTo>
                <a:lnTo>
                  <a:pt x="811530" y="126683"/>
                </a:lnTo>
                <a:lnTo>
                  <a:pt x="763905" y="153352"/>
                </a:lnTo>
                <a:lnTo>
                  <a:pt x="771525" y="183833"/>
                </a:lnTo>
                <a:lnTo>
                  <a:pt x="787717" y="180975"/>
                </a:lnTo>
                <a:lnTo>
                  <a:pt x="787717" y="213360"/>
                </a:lnTo>
                <a:lnTo>
                  <a:pt x="770572" y="230505"/>
                </a:lnTo>
                <a:lnTo>
                  <a:pt x="775335" y="246698"/>
                </a:lnTo>
                <a:lnTo>
                  <a:pt x="796290" y="249555"/>
                </a:lnTo>
                <a:lnTo>
                  <a:pt x="794385" y="304800"/>
                </a:lnTo>
                <a:lnTo>
                  <a:pt x="812483" y="316230"/>
                </a:lnTo>
                <a:lnTo>
                  <a:pt x="808672" y="328613"/>
                </a:lnTo>
                <a:lnTo>
                  <a:pt x="763905" y="337185"/>
                </a:lnTo>
                <a:lnTo>
                  <a:pt x="771525" y="399098"/>
                </a:lnTo>
                <a:lnTo>
                  <a:pt x="758190" y="402908"/>
                </a:lnTo>
                <a:lnTo>
                  <a:pt x="750570" y="517208"/>
                </a:lnTo>
                <a:lnTo>
                  <a:pt x="721042" y="584835"/>
                </a:lnTo>
                <a:lnTo>
                  <a:pt x="666750" y="598170"/>
                </a:lnTo>
                <a:lnTo>
                  <a:pt x="697230" y="645795"/>
                </a:lnTo>
                <a:lnTo>
                  <a:pt x="690563" y="681990"/>
                </a:lnTo>
                <a:lnTo>
                  <a:pt x="672465" y="697230"/>
                </a:lnTo>
                <a:lnTo>
                  <a:pt x="700088" y="745808"/>
                </a:lnTo>
                <a:lnTo>
                  <a:pt x="689610" y="785813"/>
                </a:lnTo>
                <a:lnTo>
                  <a:pt x="720090" y="794385"/>
                </a:lnTo>
                <a:lnTo>
                  <a:pt x="728663" y="767715"/>
                </a:lnTo>
                <a:lnTo>
                  <a:pt x="751522" y="782955"/>
                </a:lnTo>
                <a:lnTo>
                  <a:pt x="755333" y="802958"/>
                </a:lnTo>
                <a:lnTo>
                  <a:pt x="776288" y="799148"/>
                </a:lnTo>
                <a:lnTo>
                  <a:pt x="782003" y="826770"/>
                </a:lnTo>
                <a:lnTo>
                  <a:pt x="841058" y="843915"/>
                </a:lnTo>
                <a:lnTo>
                  <a:pt x="883920" y="839153"/>
                </a:lnTo>
                <a:lnTo>
                  <a:pt x="891540" y="861060"/>
                </a:lnTo>
                <a:lnTo>
                  <a:pt x="876300" y="869633"/>
                </a:lnTo>
                <a:lnTo>
                  <a:pt x="894397" y="898208"/>
                </a:lnTo>
                <a:lnTo>
                  <a:pt x="998220" y="861060"/>
                </a:lnTo>
                <a:lnTo>
                  <a:pt x="1022033" y="883920"/>
                </a:lnTo>
                <a:lnTo>
                  <a:pt x="1010603" y="902018"/>
                </a:lnTo>
                <a:lnTo>
                  <a:pt x="955358" y="922020"/>
                </a:lnTo>
                <a:lnTo>
                  <a:pt x="957263" y="953453"/>
                </a:lnTo>
                <a:lnTo>
                  <a:pt x="926783" y="990600"/>
                </a:lnTo>
                <a:lnTo>
                  <a:pt x="739140" y="1166813"/>
                </a:lnTo>
                <a:lnTo>
                  <a:pt x="698183" y="1166813"/>
                </a:lnTo>
                <a:lnTo>
                  <a:pt x="688658" y="1188720"/>
                </a:lnTo>
                <a:lnTo>
                  <a:pt x="654367" y="1197293"/>
                </a:lnTo>
                <a:lnTo>
                  <a:pt x="554355" y="1176338"/>
                </a:lnTo>
                <a:lnTo>
                  <a:pt x="544830" y="1228725"/>
                </a:lnTo>
                <a:lnTo>
                  <a:pt x="517208" y="1225868"/>
                </a:lnTo>
                <a:lnTo>
                  <a:pt x="525780" y="1260157"/>
                </a:lnTo>
                <a:lnTo>
                  <a:pt x="476250" y="1268730"/>
                </a:lnTo>
                <a:lnTo>
                  <a:pt x="482917" y="1293495"/>
                </a:lnTo>
                <a:lnTo>
                  <a:pt x="443865" y="1326832"/>
                </a:lnTo>
                <a:lnTo>
                  <a:pt x="419100" y="1270635"/>
                </a:lnTo>
                <a:lnTo>
                  <a:pt x="328613" y="1217295"/>
                </a:lnTo>
                <a:lnTo>
                  <a:pt x="334327" y="1180148"/>
                </a:lnTo>
                <a:lnTo>
                  <a:pt x="320992" y="1167765"/>
                </a:lnTo>
                <a:lnTo>
                  <a:pt x="291465" y="1182053"/>
                </a:lnTo>
                <a:lnTo>
                  <a:pt x="257175" y="1142048"/>
                </a:lnTo>
                <a:lnTo>
                  <a:pt x="250508" y="1108710"/>
                </a:lnTo>
                <a:lnTo>
                  <a:pt x="232410" y="1109663"/>
                </a:lnTo>
                <a:lnTo>
                  <a:pt x="263842" y="1097280"/>
                </a:lnTo>
                <a:lnTo>
                  <a:pt x="237173" y="1046797"/>
                </a:lnTo>
                <a:lnTo>
                  <a:pt x="248602" y="1032510"/>
                </a:lnTo>
                <a:lnTo>
                  <a:pt x="263842" y="1039178"/>
                </a:lnTo>
                <a:lnTo>
                  <a:pt x="258127" y="1009650"/>
                </a:lnTo>
                <a:lnTo>
                  <a:pt x="305752" y="959168"/>
                </a:lnTo>
                <a:lnTo>
                  <a:pt x="324802" y="977265"/>
                </a:lnTo>
                <a:lnTo>
                  <a:pt x="332423" y="955358"/>
                </a:lnTo>
                <a:lnTo>
                  <a:pt x="288608" y="862013"/>
                </a:lnTo>
                <a:lnTo>
                  <a:pt x="281940" y="802005"/>
                </a:lnTo>
                <a:lnTo>
                  <a:pt x="262890" y="806768"/>
                </a:lnTo>
                <a:lnTo>
                  <a:pt x="261938" y="782955"/>
                </a:lnTo>
                <a:lnTo>
                  <a:pt x="278130" y="774383"/>
                </a:lnTo>
                <a:lnTo>
                  <a:pt x="257175" y="749618"/>
                </a:lnTo>
                <a:close/>
              </a:path>
            </a:pathLst>
          </a:custGeom>
          <a:solidFill xmlns:a="http://schemas.openxmlformats.org/drawingml/2006/main">
            <a:srgbClr val="B95845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15" name="Регион 43: Кызылординская область; 21,0 м²; n=98">
            <a:extLst xmlns:a="http://schemas.openxmlformats.org/drawingml/2006/main">
              <a:ext uri="{FF2B5EF4-FFF2-40B4-BE49-F238E27FC236}">
                <a16:creationId xmlns:a16="http://schemas.microsoft.com/office/drawing/2014/main" id="{3F463C19-C5A4-4ABE-99A7-423A6616F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9907" y="3952380"/>
            <a:ext cx="1556671" cy="1367847"/>
          </a:xfrm>
          <a:custGeom xmlns:a="http://schemas.openxmlformats.org/drawingml/2006/main">
            <a:pathLst>
              <a:path w="1319213" h="1159193">
                <a:moveTo>
                  <a:pt x="867727" y="871538"/>
                </a:moveTo>
                <a:lnTo>
                  <a:pt x="773430" y="902018"/>
                </a:lnTo>
                <a:lnTo>
                  <a:pt x="605790" y="876300"/>
                </a:lnTo>
                <a:lnTo>
                  <a:pt x="398145" y="899160"/>
                </a:lnTo>
                <a:lnTo>
                  <a:pt x="281940" y="728663"/>
                </a:lnTo>
                <a:lnTo>
                  <a:pt x="226695" y="679133"/>
                </a:lnTo>
                <a:lnTo>
                  <a:pt x="0" y="468630"/>
                </a:lnTo>
                <a:lnTo>
                  <a:pt x="13335" y="340043"/>
                </a:lnTo>
                <a:lnTo>
                  <a:pt x="129540" y="220027"/>
                </a:lnTo>
                <a:lnTo>
                  <a:pt x="193357" y="173355"/>
                </a:lnTo>
                <a:lnTo>
                  <a:pt x="239077" y="174308"/>
                </a:lnTo>
                <a:lnTo>
                  <a:pt x="248602" y="130493"/>
                </a:lnTo>
                <a:lnTo>
                  <a:pt x="308610" y="141923"/>
                </a:lnTo>
                <a:lnTo>
                  <a:pt x="382905" y="0"/>
                </a:lnTo>
                <a:lnTo>
                  <a:pt x="467677" y="3810"/>
                </a:lnTo>
                <a:lnTo>
                  <a:pt x="538163" y="117158"/>
                </a:lnTo>
                <a:lnTo>
                  <a:pt x="531495" y="130493"/>
                </a:lnTo>
                <a:lnTo>
                  <a:pt x="586740" y="145733"/>
                </a:lnTo>
                <a:lnTo>
                  <a:pt x="546735" y="173355"/>
                </a:lnTo>
                <a:lnTo>
                  <a:pt x="603885" y="166688"/>
                </a:lnTo>
                <a:lnTo>
                  <a:pt x="639128" y="199073"/>
                </a:lnTo>
                <a:lnTo>
                  <a:pt x="696278" y="223838"/>
                </a:lnTo>
                <a:lnTo>
                  <a:pt x="709613" y="216218"/>
                </a:lnTo>
                <a:lnTo>
                  <a:pt x="889635" y="300038"/>
                </a:lnTo>
                <a:lnTo>
                  <a:pt x="938213" y="345758"/>
                </a:lnTo>
                <a:lnTo>
                  <a:pt x="1117283" y="404813"/>
                </a:lnTo>
                <a:lnTo>
                  <a:pt x="1179195" y="404813"/>
                </a:lnTo>
                <a:lnTo>
                  <a:pt x="1179195" y="441008"/>
                </a:lnTo>
                <a:lnTo>
                  <a:pt x="1205865" y="474345"/>
                </a:lnTo>
                <a:lnTo>
                  <a:pt x="1177290" y="565785"/>
                </a:lnTo>
                <a:lnTo>
                  <a:pt x="1225868" y="600075"/>
                </a:lnTo>
                <a:lnTo>
                  <a:pt x="1221105" y="762953"/>
                </a:lnTo>
                <a:lnTo>
                  <a:pt x="1319213" y="842963"/>
                </a:lnTo>
                <a:lnTo>
                  <a:pt x="1303020" y="831533"/>
                </a:lnTo>
                <a:lnTo>
                  <a:pt x="1284922" y="856298"/>
                </a:lnTo>
                <a:lnTo>
                  <a:pt x="1289685" y="891540"/>
                </a:lnTo>
                <a:lnTo>
                  <a:pt x="1267777" y="889635"/>
                </a:lnTo>
                <a:lnTo>
                  <a:pt x="1265872" y="926782"/>
                </a:lnTo>
                <a:lnTo>
                  <a:pt x="1240155" y="964882"/>
                </a:lnTo>
                <a:lnTo>
                  <a:pt x="1244918" y="978218"/>
                </a:lnTo>
                <a:lnTo>
                  <a:pt x="1249680" y="966788"/>
                </a:lnTo>
                <a:lnTo>
                  <a:pt x="1262063" y="974407"/>
                </a:lnTo>
                <a:lnTo>
                  <a:pt x="1272540" y="1005840"/>
                </a:lnTo>
                <a:lnTo>
                  <a:pt x="1174433" y="1048703"/>
                </a:lnTo>
                <a:lnTo>
                  <a:pt x="1094422" y="1115378"/>
                </a:lnTo>
                <a:lnTo>
                  <a:pt x="1072515" y="1100138"/>
                </a:lnTo>
                <a:lnTo>
                  <a:pt x="1004888" y="1159193"/>
                </a:lnTo>
                <a:lnTo>
                  <a:pt x="1005840" y="1043940"/>
                </a:lnTo>
                <a:lnTo>
                  <a:pt x="963930" y="1061085"/>
                </a:lnTo>
                <a:lnTo>
                  <a:pt x="941070" y="970598"/>
                </a:lnTo>
                <a:lnTo>
                  <a:pt x="889635" y="919163"/>
                </a:lnTo>
                <a:lnTo>
                  <a:pt x="867727" y="871538"/>
                </a:lnTo>
                <a:close/>
                <a:moveTo>
                  <a:pt x="260032" y="708660"/>
                </a:moveTo>
                <a:lnTo>
                  <a:pt x="260032" y="708660"/>
                </a:lnTo>
                <a:lnTo>
                  <a:pt x="260032" y="709613"/>
                </a:lnTo>
                <a:lnTo>
                  <a:pt x="260032" y="708660"/>
                </a:lnTo>
                <a:close/>
                <a:moveTo>
                  <a:pt x="261938" y="708660"/>
                </a:moveTo>
                <a:lnTo>
                  <a:pt x="261938" y="708660"/>
                </a:lnTo>
                <a:lnTo>
                  <a:pt x="261938" y="708660"/>
                </a:lnTo>
                <a:lnTo>
                  <a:pt x="261938" y="708660"/>
                </a:lnTo>
                <a:close/>
              </a:path>
            </a:pathLst>
          </a:custGeom>
          <a:solidFill xmlns:a="http://schemas.openxmlformats.org/drawingml/2006/main">
            <a:srgbClr val="087D83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16" name="Регион 47: Мангистауская область; 17,4 м²; n=75">
            <a:extLst xmlns:a="http://schemas.openxmlformats.org/drawingml/2006/main">
              <a:ext uri="{FF2B5EF4-FFF2-40B4-BE49-F238E27FC236}">
                <a16:creationId xmlns:a16="http://schemas.microsoft.com/office/drawing/2014/main" id="{F33CF8FA-8C40-4CB9-9C59-9344E5F62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5368" y="4143451"/>
            <a:ext cx="1157669" cy="1275683"/>
          </a:xfrm>
          <a:custGeom xmlns:a="http://schemas.openxmlformats.org/drawingml/2006/main">
            <a:pathLst>
              <a:path w="981075" h="1081088">
                <a:moveTo>
                  <a:pt x="101917" y="561023"/>
                </a:moveTo>
                <a:lnTo>
                  <a:pt x="120967" y="486727"/>
                </a:lnTo>
                <a:lnTo>
                  <a:pt x="81915" y="369570"/>
                </a:lnTo>
                <a:lnTo>
                  <a:pt x="83820" y="333375"/>
                </a:lnTo>
                <a:lnTo>
                  <a:pt x="9525" y="283845"/>
                </a:lnTo>
                <a:lnTo>
                  <a:pt x="13335" y="234315"/>
                </a:lnTo>
                <a:lnTo>
                  <a:pt x="17145" y="242888"/>
                </a:lnTo>
                <a:lnTo>
                  <a:pt x="29528" y="223838"/>
                </a:lnTo>
                <a:lnTo>
                  <a:pt x="101917" y="242888"/>
                </a:lnTo>
                <a:lnTo>
                  <a:pt x="135255" y="284798"/>
                </a:lnTo>
                <a:lnTo>
                  <a:pt x="180023" y="278130"/>
                </a:lnTo>
                <a:lnTo>
                  <a:pt x="202882" y="290513"/>
                </a:lnTo>
                <a:lnTo>
                  <a:pt x="166688" y="269558"/>
                </a:lnTo>
                <a:lnTo>
                  <a:pt x="139065" y="209550"/>
                </a:lnTo>
                <a:lnTo>
                  <a:pt x="120015" y="209550"/>
                </a:lnTo>
                <a:lnTo>
                  <a:pt x="115253" y="203835"/>
                </a:lnTo>
                <a:lnTo>
                  <a:pt x="139065" y="178118"/>
                </a:lnTo>
                <a:lnTo>
                  <a:pt x="184785" y="172402"/>
                </a:lnTo>
                <a:lnTo>
                  <a:pt x="192405" y="143827"/>
                </a:lnTo>
                <a:lnTo>
                  <a:pt x="224790" y="114300"/>
                </a:lnTo>
                <a:lnTo>
                  <a:pt x="246698" y="121920"/>
                </a:lnTo>
                <a:lnTo>
                  <a:pt x="276225" y="107633"/>
                </a:lnTo>
                <a:lnTo>
                  <a:pt x="301942" y="124777"/>
                </a:lnTo>
                <a:lnTo>
                  <a:pt x="375285" y="131445"/>
                </a:lnTo>
                <a:lnTo>
                  <a:pt x="401955" y="152400"/>
                </a:lnTo>
                <a:lnTo>
                  <a:pt x="423862" y="160973"/>
                </a:lnTo>
                <a:lnTo>
                  <a:pt x="418148" y="128588"/>
                </a:lnTo>
                <a:lnTo>
                  <a:pt x="449580" y="158115"/>
                </a:lnTo>
                <a:lnTo>
                  <a:pt x="422910" y="123825"/>
                </a:lnTo>
                <a:lnTo>
                  <a:pt x="445770" y="117158"/>
                </a:lnTo>
                <a:lnTo>
                  <a:pt x="422910" y="106680"/>
                </a:lnTo>
                <a:lnTo>
                  <a:pt x="445770" y="104775"/>
                </a:lnTo>
                <a:lnTo>
                  <a:pt x="439103" y="78105"/>
                </a:lnTo>
                <a:lnTo>
                  <a:pt x="491490" y="88583"/>
                </a:lnTo>
                <a:lnTo>
                  <a:pt x="499110" y="74295"/>
                </a:lnTo>
                <a:lnTo>
                  <a:pt x="564833" y="72390"/>
                </a:lnTo>
                <a:lnTo>
                  <a:pt x="624840" y="11430"/>
                </a:lnTo>
                <a:lnTo>
                  <a:pt x="817245" y="26670"/>
                </a:lnTo>
                <a:lnTo>
                  <a:pt x="855345" y="0"/>
                </a:lnTo>
                <a:lnTo>
                  <a:pt x="877253" y="35243"/>
                </a:lnTo>
                <a:lnTo>
                  <a:pt x="895350" y="32385"/>
                </a:lnTo>
                <a:lnTo>
                  <a:pt x="894398" y="66675"/>
                </a:lnTo>
                <a:lnTo>
                  <a:pt x="980123" y="112395"/>
                </a:lnTo>
                <a:lnTo>
                  <a:pt x="981075" y="300990"/>
                </a:lnTo>
                <a:lnTo>
                  <a:pt x="875348" y="317183"/>
                </a:lnTo>
                <a:lnTo>
                  <a:pt x="755333" y="1074420"/>
                </a:lnTo>
                <a:lnTo>
                  <a:pt x="692467" y="1081088"/>
                </a:lnTo>
                <a:lnTo>
                  <a:pt x="671513" y="1070610"/>
                </a:lnTo>
                <a:lnTo>
                  <a:pt x="641985" y="1025843"/>
                </a:lnTo>
                <a:lnTo>
                  <a:pt x="599123" y="900113"/>
                </a:lnTo>
                <a:lnTo>
                  <a:pt x="511492" y="818198"/>
                </a:lnTo>
                <a:lnTo>
                  <a:pt x="418148" y="810578"/>
                </a:lnTo>
                <a:lnTo>
                  <a:pt x="327660" y="826770"/>
                </a:lnTo>
                <a:lnTo>
                  <a:pt x="220980" y="885825"/>
                </a:lnTo>
                <a:lnTo>
                  <a:pt x="236220" y="803910"/>
                </a:lnTo>
                <a:lnTo>
                  <a:pt x="290512" y="729615"/>
                </a:lnTo>
                <a:lnTo>
                  <a:pt x="278130" y="692468"/>
                </a:lnTo>
                <a:lnTo>
                  <a:pt x="294323" y="726757"/>
                </a:lnTo>
                <a:lnTo>
                  <a:pt x="305753" y="697230"/>
                </a:lnTo>
                <a:lnTo>
                  <a:pt x="269558" y="666750"/>
                </a:lnTo>
                <a:lnTo>
                  <a:pt x="240030" y="670560"/>
                </a:lnTo>
                <a:lnTo>
                  <a:pt x="227648" y="650558"/>
                </a:lnTo>
                <a:lnTo>
                  <a:pt x="184785" y="650558"/>
                </a:lnTo>
                <a:lnTo>
                  <a:pt x="160973" y="570548"/>
                </a:lnTo>
                <a:lnTo>
                  <a:pt x="101917" y="561023"/>
                </a:lnTo>
                <a:close/>
                <a:moveTo>
                  <a:pt x="41910" y="199073"/>
                </a:moveTo>
                <a:lnTo>
                  <a:pt x="45720" y="187643"/>
                </a:lnTo>
                <a:lnTo>
                  <a:pt x="43815" y="202883"/>
                </a:lnTo>
                <a:lnTo>
                  <a:pt x="41910" y="199073"/>
                </a:lnTo>
                <a:close/>
                <a:moveTo>
                  <a:pt x="77153" y="190500"/>
                </a:moveTo>
                <a:lnTo>
                  <a:pt x="77153" y="203835"/>
                </a:lnTo>
                <a:lnTo>
                  <a:pt x="73342" y="209550"/>
                </a:lnTo>
                <a:lnTo>
                  <a:pt x="77153" y="190500"/>
                </a:lnTo>
                <a:close/>
                <a:moveTo>
                  <a:pt x="90488" y="169545"/>
                </a:moveTo>
                <a:lnTo>
                  <a:pt x="102870" y="190500"/>
                </a:lnTo>
                <a:lnTo>
                  <a:pt x="109538" y="195263"/>
                </a:lnTo>
                <a:lnTo>
                  <a:pt x="95250" y="194310"/>
                </a:lnTo>
                <a:lnTo>
                  <a:pt x="90488" y="169545"/>
                </a:lnTo>
                <a:close/>
                <a:moveTo>
                  <a:pt x="6667" y="131445"/>
                </a:moveTo>
                <a:lnTo>
                  <a:pt x="5715" y="140018"/>
                </a:lnTo>
                <a:lnTo>
                  <a:pt x="3810" y="158115"/>
                </a:lnTo>
                <a:lnTo>
                  <a:pt x="20955" y="184785"/>
                </a:lnTo>
                <a:lnTo>
                  <a:pt x="0" y="159068"/>
                </a:lnTo>
                <a:lnTo>
                  <a:pt x="6667" y="131445"/>
                </a:lnTo>
                <a:close/>
                <a:moveTo>
                  <a:pt x="56197" y="142875"/>
                </a:moveTo>
                <a:lnTo>
                  <a:pt x="47625" y="165735"/>
                </a:lnTo>
                <a:lnTo>
                  <a:pt x="33338" y="176213"/>
                </a:lnTo>
                <a:lnTo>
                  <a:pt x="35242" y="140970"/>
                </a:lnTo>
                <a:lnTo>
                  <a:pt x="56197" y="142875"/>
                </a:lnTo>
                <a:close/>
                <a:moveTo>
                  <a:pt x="10478" y="140970"/>
                </a:moveTo>
                <a:lnTo>
                  <a:pt x="12382" y="137160"/>
                </a:lnTo>
                <a:lnTo>
                  <a:pt x="14288" y="144780"/>
                </a:lnTo>
                <a:lnTo>
                  <a:pt x="10478" y="140970"/>
                </a:lnTo>
                <a:close/>
                <a:moveTo>
                  <a:pt x="410528" y="119063"/>
                </a:moveTo>
                <a:lnTo>
                  <a:pt x="414337" y="140970"/>
                </a:lnTo>
                <a:lnTo>
                  <a:pt x="407670" y="152400"/>
                </a:lnTo>
                <a:lnTo>
                  <a:pt x="392430" y="126683"/>
                </a:lnTo>
                <a:lnTo>
                  <a:pt x="410528" y="119063"/>
                </a:lnTo>
                <a:close/>
                <a:moveTo>
                  <a:pt x="424815" y="98108"/>
                </a:moveTo>
                <a:lnTo>
                  <a:pt x="428625" y="95250"/>
                </a:lnTo>
                <a:lnTo>
                  <a:pt x="431483" y="96202"/>
                </a:lnTo>
                <a:lnTo>
                  <a:pt x="424815" y="98108"/>
                </a:lnTo>
                <a:close/>
                <a:moveTo>
                  <a:pt x="426720" y="93345"/>
                </a:moveTo>
                <a:lnTo>
                  <a:pt x="428625" y="92393"/>
                </a:lnTo>
                <a:lnTo>
                  <a:pt x="429578" y="93345"/>
                </a:lnTo>
                <a:lnTo>
                  <a:pt x="426720" y="93345"/>
                </a:lnTo>
                <a:close/>
              </a:path>
            </a:pathLst>
          </a:custGeom>
          <a:solidFill xmlns:a="http://schemas.openxmlformats.org/drawingml/2006/main">
            <a:srgbClr val="90C2B8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17" name="Регион 55: Павлодарская область; 13,4 м²; n=71">
            <a:extLst xmlns:a="http://schemas.openxmlformats.org/drawingml/2006/main">
              <a:ext uri="{FF2B5EF4-FFF2-40B4-BE49-F238E27FC236}">
                <a16:creationId xmlns:a16="http://schemas.microsoft.com/office/drawing/2014/main" id="{19FF2CE0-02FD-46D6-BCD1-58A4F933B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3343" y="2342883"/>
            <a:ext cx="917143" cy="1100347"/>
          </a:xfrm>
          <a:custGeom xmlns:a="http://schemas.openxmlformats.org/drawingml/2006/main">
            <a:pathLst>
              <a:path w="777240" h="932498">
                <a:moveTo>
                  <a:pt x="474345" y="798195"/>
                </a:moveTo>
                <a:lnTo>
                  <a:pt x="466725" y="860108"/>
                </a:lnTo>
                <a:lnTo>
                  <a:pt x="451485" y="852488"/>
                </a:lnTo>
                <a:lnTo>
                  <a:pt x="412433" y="879158"/>
                </a:lnTo>
                <a:lnTo>
                  <a:pt x="394335" y="871538"/>
                </a:lnTo>
                <a:lnTo>
                  <a:pt x="289560" y="897255"/>
                </a:lnTo>
                <a:lnTo>
                  <a:pt x="243840" y="932498"/>
                </a:lnTo>
                <a:lnTo>
                  <a:pt x="226695" y="913448"/>
                </a:lnTo>
                <a:lnTo>
                  <a:pt x="262890" y="887730"/>
                </a:lnTo>
                <a:lnTo>
                  <a:pt x="232410" y="844867"/>
                </a:lnTo>
                <a:lnTo>
                  <a:pt x="204788" y="827723"/>
                </a:lnTo>
                <a:lnTo>
                  <a:pt x="197167" y="850583"/>
                </a:lnTo>
                <a:lnTo>
                  <a:pt x="193358" y="822960"/>
                </a:lnTo>
                <a:lnTo>
                  <a:pt x="161925" y="806767"/>
                </a:lnTo>
                <a:lnTo>
                  <a:pt x="112395" y="824865"/>
                </a:lnTo>
                <a:lnTo>
                  <a:pt x="91440" y="804863"/>
                </a:lnTo>
                <a:lnTo>
                  <a:pt x="111442" y="724853"/>
                </a:lnTo>
                <a:lnTo>
                  <a:pt x="103822" y="701992"/>
                </a:lnTo>
                <a:lnTo>
                  <a:pt x="57150" y="688658"/>
                </a:lnTo>
                <a:lnTo>
                  <a:pt x="71438" y="657225"/>
                </a:lnTo>
                <a:lnTo>
                  <a:pt x="128588" y="627698"/>
                </a:lnTo>
                <a:lnTo>
                  <a:pt x="92392" y="605790"/>
                </a:lnTo>
                <a:lnTo>
                  <a:pt x="68580" y="619125"/>
                </a:lnTo>
                <a:lnTo>
                  <a:pt x="67627" y="581025"/>
                </a:lnTo>
                <a:lnTo>
                  <a:pt x="96202" y="559118"/>
                </a:lnTo>
                <a:lnTo>
                  <a:pt x="84772" y="426720"/>
                </a:lnTo>
                <a:lnTo>
                  <a:pt x="44767" y="399098"/>
                </a:lnTo>
                <a:lnTo>
                  <a:pt x="75247" y="407670"/>
                </a:lnTo>
                <a:lnTo>
                  <a:pt x="84772" y="370523"/>
                </a:lnTo>
                <a:lnTo>
                  <a:pt x="77152" y="352425"/>
                </a:lnTo>
                <a:lnTo>
                  <a:pt x="34290" y="377190"/>
                </a:lnTo>
                <a:lnTo>
                  <a:pt x="34290" y="341948"/>
                </a:lnTo>
                <a:lnTo>
                  <a:pt x="18097" y="350520"/>
                </a:lnTo>
                <a:lnTo>
                  <a:pt x="48577" y="302895"/>
                </a:lnTo>
                <a:lnTo>
                  <a:pt x="26670" y="297180"/>
                </a:lnTo>
                <a:lnTo>
                  <a:pt x="8572" y="317183"/>
                </a:lnTo>
                <a:lnTo>
                  <a:pt x="7620" y="280988"/>
                </a:lnTo>
                <a:lnTo>
                  <a:pt x="22860" y="280035"/>
                </a:lnTo>
                <a:lnTo>
                  <a:pt x="0" y="243840"/>
                </a:lnTo>
                <a:lnTo>
                  <a:pt x="27622" y="205740"/>
                </a:lnTo>
                <a:lnTo>
                  <a:pt x="47625" y="212408"/>
                </a:lnTo>
                <a:lnTo>
                  <a:pt x="55245" y="199073"/>
                </a:lnTo>
                <a:lnTo>
                  <a:pt x="76200" y="202883"/>
                </a:lnTo>
                <a:lnTo>
                  <a:pt x="76200" y="217170"/>
                </a:lnTo>
                <a:lnTo>
                  <a:pt x="97155" y="207645"/>
                </a:lnTo>
                <a:lnTo>
                  <a:pt x="119063" y="233363"/>
                </a:lnTo>
                <a:lnTo>
                  <a:pt x="123825" y="186690"/>
                </a:lnTo>
                <a:lnTo>
                  <a:pt x="144780" y="188595"/>
                </a:lnTo>
                <a:lnTo>
                  <a:pt x="163830" y="156210"/>
                </a:lnTo>
                <a:lnTo>
                  <a:pt x="191452" y="159068"/>
                </a:lnTo>
                <a:lnTo>
                  <a:pt x="240983" y="116205"/>
                </a:lnTo>
                <a:lnTo>
                  <a:pt x="229552" y="96203"/>
                </a:lnTo>
                <a:lnTo>
                  <a:pt x="325755" y="46673"/>
                </a:lnTo>
                <a:lnTo>
                  <a:pt x="324802" y="29528"/>
                </a:lnTo>
                <a:lnTo>
                  <a:pt x="375285" y="26670"/>
                </a:lnTo>
                <a:lnTo>
                  <a:pt x="405765" y="0"/>
                </a:lnTo>
                <a:lnTo>
                  <a:pt x="389572" y="18098"/>
                </a:lnTo>
                <a:lnTo>
                  <a:pt x="401955" y="31433"/>
                </a:lnTo>
                <a:lnTo>
                  <a:pt x="390525" y="63818"/>
                </a:lnTo>
                <a:lnTo>
                  <a:pt x="351472" y="65722"/>
                </a:lnTo>
                <a:lnTo>
                  <a:pt x="370522" y="100965"/>
                </a:lnTo>
                <a:lnTo>
                  <a:pt x="553402" y="227648"/>
                </a:lnTo>
                <a:lnTo>
                  <a:pt x="777240" y="525780"/>
                </a:lnTo>
                <a:lnTo>
                  <a:pt x="742950" y="554355"/>
                </a:lnTo>
                <a:lnTo>
                  <a:pt x="735330" y="583883"/>
                </a:lnTo>
                <a:lnTo>
                  <a:pt x="706755" y="587693"/>
                </a:lnTo>
                <a:lnTo>
                  <a:pt x="718185" y="615315"/>
                </a:lnTo>
                <a:lnTo>
                  <a:pt x="635317" y="666750"/>
                </a:lnTo>
                <a:lnTo>
                  <a:pt x="660083" y="707708"/>
                </a:lnTo>
                <a:lnTo>
                  <a:pt x="695325" y="727710"/>
                </a:lnTo>
                <a:lnTo>
                  <a:pt x="699135" y="749617"/>
                </a:lnTo>
                <a:lnTo>
                  <a:pt x="725805" y="742950"/>
                </a:lnTo>
                <a:lnTo>
                  <a:pt x="727710" y="788670"/>
                </a:lnTo>
                <a:lnTo>
                  <a:pt x="746760" y="817245"/>
                </a:lnTo>
                <a:lnTo>
                  <a:pt x="721995" y="872490"/>
                </a:lnTo>
                <a:lnTo>
                  <a:pt x="682942" y="880110"/>
                </a:lnTo>
                <a:lnTo>
                  <a:pt x="605790" y="856298"/>
                </a:lnTo>
                <a:lnTo>
                  <a:pt x="589597" y="847725"/>
                </a:lnTo>
                <a:lnTo>
                  <a:pt x="598170" y="832485"/>
                </a:lnTo>
                <a:lnTo>
                  <a:pt x="587692" y="804863"/>
                </a:lnTo>
                <a:lnTo>
                  <a:pt x="537210" y="796290"/>
                </a:lnTo>
                <a:lnTo>
                  <a:pt x="511492" y="774383"/>
                </a:lnTo>
                <a:lnTo>
                  <a:pt x="474345" y="798195"/>
                </a:lnTo>
                <a:close/>
              </a:path>
            </a:pathLst>
          </a:custGeom>
          <a:solidFill xmlns:a="http://schemas.openxmlformats.org/drawingml/2006/main">
            <a:srgbClr val="E1BFA5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18" name="Регион 59: Северо-Казахстанская область; 11,4 м²; n=47">
            <a:extLst xmlns:a="http://schemas.openxmlformats.org/drawingml/2006/main">
              <a:ext uri="{FF2B5EF4-FFF2-40B4-BE49-F238E27FC236}">
                <a16:creationId xmlns:a16="http://schemas.microsoft.com/office/drawing/2014/main" id="{F3DEE0CE-5692-4778-86BD-DD5BD055E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0863" y="2169795"/>
            <a:ext cx="1183519" cy="775526"/>
          </a:xfrm>
          <a:custGeom xmlns:a="http://schemas.openxmlformats.org/drawingml/2006/main">
            <a:pathLst>
              <a:path w="1002982" h="657225">
                <a:moveTo>
                  <a:pt x="360997" y="378143"/>
                </a:moveTo>
                <a:lnTo>
                  <a:pt x="320040" y="411480"/>
                </a:lnTo>
                <a:lnTo>
                  <a:pt x="359092" y="458153"/>
                </a:lnTo>
                <a:lnTo>
                  <a:pt x="361950" y="484823"/>
                </a:lnTo>
                <a:lnTo>
                  <a:pt x="340995" y="521970"/>
                </a:lnTo>
                <a:lnTo>
                  <a:pt x="351472" y="533400"/>
                </a:lnTo>
                <a:lnTo>
                  <a:pt x="311467" y="556260"/>
                </a:lnTo>
                <a:lnTo>
                  <a:pt x="300990" y="579120"/>
                </a:lnTo>
                <a:lnTo>
                  <a:pt x="259080" y="590550"/>
                </a:lnTo>
                <a:lnTo>
                  <a:pt x="269557" y="613410"/>
                </a:lnTo>
                <a:lnTo>
                  <a:pt x="240982" y="645795"/>
                </a:lnTo>
                <a:lnTo>
                  <a:pt x="199072" y="613410"/>
                </a:lnTo>
                <a:lnTo>
                  <a:pt x="171450" y="614363"/>
                </a:lnTo>
                <a:lnTo>
                  <a:pt x="171450" y="657225"/>
                </a:lnTo>
                <a:lnTo>
                  <a:pt x="72390" y="641985"/>
                </a:lnTo>
                <a:lnTo>
                  <a:pt x="71438" y="622935"/>
                </a:lnTo>
                <a:lnTo>
                  <a:pt x="28575" y="633413"/>
                </a:lnTo>
                <a:lnTo>
                  <a:pt x="20002" y="610553"/>
                </a:lnTo>
                <a:lnTo>
                  <a:pt x="0" y="608648"/>
                </a:lnTo>
                <a:lnTo>
                  <a:pt x="4763" y="543878"/>
                </a:lnTo>
                <a:lnTo>
                  <a:pt x="18097" y="540068"/>
                </a:lnTo>
                <a:lnTo>
                  <a:pt x="20955" y="517208"/>
                </a:lnTo>
                <a:lnTo>
                  <a:pt x="10477" y="478155"/>
                </a:lnTo>
                <a:lnTo>
                  <a:pt x="55245" y="469583"/>
                </a:lnTo>
                <a:lnTo>
                  <a:pt x="59055" y="457200"/>
                </a:lnTo>
                <a:lnTo>
                  <a:pt x="40957" y="445770"/>
                </a:lnTo>
                <a:lnTo>
                  <a:pt x="42863" y="390525"/>
                </a:lnTo>
                <a:lnTo>
                  <a:pt x="21907" y="387668"/>
                </a:lnTo>
                <a:lnTo>
                  <a:pt x="34290" y="321945"/>
                </a:lnTo>
                <a:lnTo>
                  <a:pt x="18097" y="324803"/>
                </a:lnTo>
                <a:lnTo>
                  <a:pt x="10477" y="294323"/>
                </a:lnTo>
                <a:lnTo>
                  <a:pt x="58102" y="267653"/>
                </a:lnTo>
                <a:lnTo>
                  <a:pt x="24765" y="235268"/>
                </a:lnTo>
                <a:lnTo>
                  <a:pt x="42863" y="227648"/>
                </a:lnTo>
                <a:lnTo>
                  <a:pt x="33338" y="157163"/>
                </a:lnTo>
                <a:lnTo>
                  <a:pt x="182880" y="113347"/>
                </a:lnTo>
                <a:lnTo>
                  <a:pt x="220980" y="117158"/>
                </a:lnTo>
                <a:lnTo>
                  <a:pt x="248602" y="92393"/>
                </a:lnTo>
                <a:lnTo>
                  <a:pt x="288607" y="96203"/>
                </a:lnTo>
                <a:lnTo>
                  <a:pt x="298132" y="74295"/>
                </a:lnTo>
                <a:lnTo>
                  <a:pt x="285750" y="49530"/>
                </a:lnTo>
                <a:lnTo>
                  <a:pt x="337185" y="49530"/>
                </a:lnTo>
                <a:lnTo>
                  <a:pt x="355282" y="15240"/>
                </a:lnTo>
                <a:lnTo>
                  <a:pt x="381952" y="29527"/>
                </a:lnTo>
                <a:lnTo>
                  <a:pt x="376238" y="0"/>
                </a:lnTo>
                <a:lnTo>
                  <a:pt x="404813" y="20002"/>
                </a:lnTo>
                <a:lnTo>
                  <a:pt x="480060" y="25717"/>
                </a:lnTo>
                <a:lnTo>
                  <a:pt x="518160" y="60008"/>
                </a:lnTo>
                <a:lnTo>
                  <a:pt x="555307" y="29527"/>
                </a:lnTo>
                <a:lnTo>
                  <a:pt x="595313" y="24765"/>
                </a:lnTo>
                <a:lnTo>
                  <a:pt x="620077" y="70485"/>
                </a:lnTo>
                <a:lnTo>
                  <a:pt x="626745" y="131445"/>
                </a:lnTo>
                <a:lnTo>
                  <a:pt x="657225" y="155258"/>
                </a:lnTo>
                <a:lnTo>
                  <a:pt x="644842" y="169545"/>
                </a:lnTo>
                <a:lnTo>
                  <a:pt x="647700" y="223838"/>
                </a:lnTo>
                <a:lnTo>
                  <a:pt x="624840" y="220980"/>
                </a:lnTo>
                <a:lnTo>
                  <a:pt x="643890" y="266700"/>
                </a:lnTo>
                <a:lnTo>
                  <a:pt x="666750" y="252413"/>
                </a:lnTo>
                <a:lnTo>
                  <a:pt x="702945" y="267653"/>
                </a:lnTo>
                <a:lnTo>
                  <a:pt x="715327" y="237173"/>
                </a:lnTo>
                <a:lnTo>
                  <a:pt x="765810" y="258128"/>
                </a:lnTo>
                <a:lnTo>
                  <a:pt x="747713" y="213360"/>
                </a:lnTo>
                <a:lnTo>
                  <a:pt x="759142" y="211455"/>
                </a:lnTo>
                <a:lnTo>
                  <a:pt x="781050" y="245745"/>
                </a:lnTo>
                <a:lnTo>
                  <a:pt x="803910" y="255270"/>
                </a:lnTo>
                <a:lnTo>
                  <a:pt x="788670" y="266700"/>
                </a:lnTo>
                <a:lnTo>
                  <a:pt x="804863" y="302895"/>
                </a:lnTo>
                <a:lnTo>
                  <a:pt x="813435" y="285750"/>
                </a:lnTo>
                <a:lnTo>
                  <a:pt x="833438" y="293370"/>
                </a:lnTo>
                <a:lnTo>
                  <a:pt x="825817" y="273368"/>
                </a:lnTo>
                <a:lnTo>
                  <a:pt x="808672" y="274320"/>
                </a:lnTo>
                <a:lnTo>
                  <a:pt x="817245" y="256223"/>
                </a:lnTo>
                <a:lnTo>
                  <a:pt x="863917" y="260985"/>
                </a:lnTo>
                <a:lnTo>
                  <a:pt x="875347" y="280988"/>
                </a:lnTo>
                <a:lnTo>
                  <a:pt x="902970" y="288608"/>
                </a:lnTo>
                <a:lnTo>
                  <a:pt x="931545" y="287655"/>
                </a:lnTo>
                <a:lnTo>
                  <a:pt x="942975" y="260985"/>
                </a:lnTo>
                <a:lnTo>
                  <a:pt x="957263" y="263843"/>
                </a:lnTo>
                <a:lnTo>
                  <a:pt x="952500" y="303848"/>
                </a:lnTo>
                <a:lnTo>
                  <a:pt x="924877" y="301943"/>
                </a:lnTo>
                <a:lnTo>
                  <a:pt x="902017" y="366713"/>
                </a:lnTo>
                <a:lnTo>
                  <a:pt x="921067" y="374333"/>
                </a:lnTo>
                <a:lnTo>
                  <a:pt x="948690" y="426720"/>
                </a:lnTo>
                <a:lnTo>
                  <a:pt x="933450" y="427673"/>
                </a:lnTo>
                <a:lnTo>
                  <a:pt x="934402" y="463868"/>
                </a:lnTo>
                <a:lnTo>
                  <a:pt x="952500" y="443865"/>
                </a:lnTo>
                <a:lnTo>
                  <a:pt x="974407" y="449580"/>
                </a:lnTo>
                <a:lnTo>
                  <a:pt x="943927" y="497205"/>
                </a:lnTo>
                <a:lnTo>
                  <a:pt x="960120" y="488633"/>
                </a:lnTo>
                <a:lnTo>
                  <a:pt x="960120" y="523875"/>
                </a:lnTo>
                <a:lnTo>
                  <a:pt x="1002982" y="499110"/>
                </a:lnTo>
                <a:lnTo>
                  <a:pt x="1001077" y="554355"/>
                </a:lnTo>
                <a:lnTo>
                  <a:pt x="970597" y="545783"/>
                </a:lnTo>
                <a:lnTo>
                  <a:pt x="1002982" y="569595"/>
                </a:lnTo>
                <a:lnTo>
                  <a:pt x="953452" y="568643"/>
                </a:lnTo>
                <a:lnTo>
                  <a:pt x="931545" y="545783"/>
                </a:lnTo>
                <a:lnTo>
                  <a:pt x="889635" y="536258"/>
                </a:lnTo>
                <a:lnTo>
                  <a:pt x="873442" y="542925"/>
                </a:lnTo>
                <a:lnTo>
                  <a:pt x="860107" y="481013"/>
                </a:lnTo>
                <a:lnTo>
                  <a:pt x="796290" y="494348"/>
                </a:lnTo>
                <a:lnTo>
                  <a:pt x="789622" y="509588"/>
                </a:lnTo>
                <a:lnTo>
                  <a:pt x="721995" y="508635"/>
                </a:lnTo>
                <a:lnTo>
                  <a:pt x="713422" y="486728"/>
                </a:lnTo>
                <a:lnTo>
                  <a:pt x="725805" y="450533"/>
                </a:lnTo>
                <a:lnTo>
                  <a:pt x="699135" y="415290"/>
                </a:lnTo>
                <a:lnTo>
                  <a:pt x="651510" y="434340"/>
                </a:lnTo>
                <a:lnTo>
                  <a:pt x="630555" y="426720"/>
                </a:lnTo>
                <a:lnTo>
                  <a:pt x="630555" y="408623"/>
                </a:lnTo>
                <a:lnTo>
                  <a:pt x="578167" y="410528"/>
                </a:lnTo>
                <a:lnTo>
                  <a:pt x="553402" y="445770"/>
                </a:lnTo>
                <a:lnTo>
                  <a:pt x="539115" y="416243"/>
                </a:lnTo>
                <a:lnTo>
                  <a:pt x="507682" y="420053"/>
                </a:lnTo>
                <a:lnTo>
                  <a:pt x="520065" y="391478"/>
                </a:lnTo>
                <a:lnTo>
                  <a:pt x="488632" y="392430"/>
                </a:lnTo>
                <a:lnTo>
                  <a:pt x="483870" y="352425"/>
                </a:lnTo>
                <a:lnTo>
                  <a:pt x="436245" y="362903"/>
                </a:lnTo>
                <a:lnTo>
                  <a:pt x="432435" y="393383"/>
                </a:lnTo>
                <a:lnTo>
                  <a:pt x="396240" y="356235"/>
                </a:lnTo>
                <a:lnTo>
                  <a:pt x="395288" y="366713"/>
                </a:lnTo>
                <a:lnTo>
                  <a:pt x="355282" y="364808"/>
                </a:lnTo>
                <a:lnTo>
                  <a:pt x="360997" y="378143"/>
                </a:lnTo>
                <a:close/>
              </a:path>
            </a:pathLst>
          </a:custGeom>
          <a:solidFill xmlns:a="http://schemas.openxmlformats.org/drawingml/2006/main">
            <a:srgbClr val="B95845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19" name="Регион 61: Туркестанская область; 22,0 м²; n=68">
            <a:extLst xmlns:a="http://schemas.openxmlformats.org/drawingml/2006/main">
              <a:ext uri="{FF2B5EF4-FFF2-40B4-BE49-F238E27FC236}">
                <a16:creationId xmlns:a16="http://schemas.microsoft.com/office/drawing/2014/main" id="{B3E9964B-A6CA-498A-9DEA-344AC8479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0947" y="4453661"/>
            <a:ext cx="890168" cy="1312774"/>
          </a:xfrm>
          <a:custGeom xmlns:a="http://schemas.openxmlformats.org/drawingml/2006/main">
            <a:pathLst>
              <a:path w="754380" h="1112520">
                <a:moveTo>
                  <a:pt x="399097" y="1043940"/>
                </a:moveTo>
                <a:lnTo>
                  <a:pt x="403860" y="1106805"/>
                </a:lnTo>
                <a:lnTo>
                  <a:pt x="378142" y="1112520"/>
                </a:lnTo>
                <a:lnTo>
                  <a:pt x="299085" y="1062038"/>
                </a:lnTo>
                <a:lnTo>
                  <a:pt x="322897" y="1020128"/>
                </a:lnTo>
                <a:lnTo>
                  <a:pt x="307657" y="1019175"/>
                </a:lnTo>
                <a:lnTo>
                  <a:pt x="293370" y="987742"/>
                </a:lnTo>
                <a:lnTo>
                  <a:pt x="87630" y="972503"/>
                </a:lnTo>
                <a:lnTo>
                  <a:pt x="80010" y="839153"/>
                </a:lnTo>
                <a:lnTo>
                  <a:pt x="0" y="827723"/>
                </a:lnTo>
                <a:lnTo>
                  <a:pt x="4763" y="738188"/>
                </a:lnTo>
                <a:lnTo>
                  <a:pt x="18097" y="744855"/>
                </a:lnTo>
                <a:lnTo>
                  <a:pt x="88582" y="675323"/>
                </a:lnTo>
                <a:lnTo>
                  <a:pt x="110490" y="690563"/>
                </a:lnTo>
                <a:lnTo>
                  <a:pt x="190500" y="623888"/>
                </a:lnTo>
                <a:lnTo>
                  <a:pt x="288607" y="581025"/>
                </a:lnTo>
                <a:lnTo>
                  <a:pt x="278130" y="549592"/>
                </a:lnTo>
                <a:lnTo>
                  <a:pt x="265747" y="541973"/>
                </a:lnTo>
                <a:lnTo>
                  <a:pt x="260985" y="553403"/>
                </a:lnTo>
                <a:lnTo>
                  <a:pt x="256222" y="540067"/>
                </a:lnTo>
                <a:lnTo>
                  <a:pt x="281940" y="501967"/>
                </a:lnTo>
                <a:lnTo>
                  <a:pt x="283845" y="464820"/>
                </a:lnTo>
                <a:lnTo>
                  <a:pt x="305752" y="466725"/>
                </a:lnTo>
                <a:lnTo>
                  <a:pt x="300990" y="431483"/>
                </a:lnTo>
                <a:lnTo>
                  <a:pt x="319088" y="406718"/>
                </a:lnTo>
                <a:lnTo>
                  <a:pt x="335280" y="418148"/>
                </a:lnTo>
                <a:lnTo>
                  <a:pt x="237172" y="338138"/>
                </a:lnTo>
                <a:lnTo>
                  <a:pt x="241935" y="175260"/>
                </a:lnTo>
                <a:lnTo>
                  <a:pt x="193357" y="140970"/>
                </a:lnTo>
                <a:lnTo>
                  <a:pt x="221932" y="49530"/>
                </a:lnTo>
                <a:lnTo>
                  <a:pt x="197167" y="0"/>
                </a:lnTo>
                <a:lnTo>
                  <a:pt x="463867" y="2858"/>
                </a:lnTo>
                <a:lnTo>
                  <a:pt x="524827" y="141923"/>
                </a:lnTo>
                <a:lnTo>
                  <a:pt x="581025" y="384810"/>
                </a:lnTo>
                <a:lnTo>
                  <a:pt x="524827" y="529590"/>
                </a:lnTo>
                <a:lnTo>
                  <a:pt x="541972" y="534353"/>
                </a:lnTo>
                <a:lnTo>
                  <a:pt x="545782" y="561023"/>
                </a:lnTo>
                <a:lnTo>
                  <a:pt x="581977" y="574358"/>
                </a:lnTo>
                <a:lnTo>
                  <a:pt x="590550" y="562928"/>
                </a:lnTo>
                <a:lnTo>
                  <a:pt x="593407" y="576263"/>
                </a:lnTo>
                <a:lnTo>
                  <a:pt x="616267" y="580073"/>
                </a:lnTo>
                <a:lnTo>
                  <a:pt x="640080" y="616267"/>
                </a:lnTo>
                <a:lnTo>
                  <a:pt x="641032" y="669608"/>
                </a:lnTo>
                <a:lnTo>
                  <a:pt x="730567" y="730567"/>
                </a:lnTo>
                <a:lnTo>
                  <a:pt x="754380" y="766763"/>
                </a:lnTo>
                <a:lnTo>
                  <a:pt x="727710" y="782955"/>
                </a:lnTo>
                <a:lnTo>
                  <a:pt x="706755" y="821055"/>
                </a:lnTo>
                <a:lnTo>
                  <a:pt x="674370" y="795338"/>
                </a:lnTo>
                <a:lnTo>
                  <a:pt x="662940" y="826770"/>
                </a:lnTo>
                <a:lnTo>
                  <a:pt x="618172" y="871538"/>
                </a:lnTo>
                <a:lnTo>
                  <a:pt x="554355" y="893445"/>
                </a:lnTo>
                <a:lnTo>
                  <a:pt x="523875" y="935355"/>
                </a:lnTo>
                <a:lnTo>
                  <a:pt x="487680" y="937260"/>
                </a:lnTo>
                <a:lnTo>
                  <a:pt x="462915" y="982980"/>
                </a:lnTo>
                <a:lnTo>
                  <a:pt x="399097" y="1043940"/>
                </a:lnTo>
                <a:close/>
                <a:moveTo>
                  <a:pt x="90488" y="837248"/>
                </a:moveTo>
                <a:lnTo>
                  <a:pt x="90488" y="837248"/>
                </a:lnTo>
                <a:lnTo>
                  <a:pt x="74295" y="834390"/>
                </a:lnTo>
                <a:lnTo>
                  <a:pt x="90488" y="837248"/>
                </a:lnTo>
                <a:close/>
                <a:moveTo>
                  <a:pt x="323850" y="1017270"/>
                </a:moveTo>
                <a:lnTo>
                  <a:pt x="323850" y="1017270"/>
                </a:lnTo>
                <a:lnTo>
                  <a:pt x="323850" y="1017270"/>
                </a:lnTo>
                <a:lnTo>
                  <a:pt x="323850" y="1017270"/>
                </a:lnTo>
                <a:close/>
                <a:moveTo>
                  <a:pt x="324802" y="1018223"/>
                </a:moveTo>
                <a:lnTo>
                  <a:pt x="324802" y="1018223"/>
                </a:lnTo>
                <a:lnTo>
                  <a:pt x="323850" y="1018223"/>
                </a:lnTo>
                <a:lnTo>
                  <a:pt x="324802" y="1018223"/>
                </a:lnTo>
                <a:close/>
                <a:moveTo>
                  <a:pt x="325755" y="1019175"/>
                </a:moveTo>
                <a:lnTo>
                  <a:pt x="328613" y="1019175"/>
                </a:lnTo>
                <a:lnTo>
                  <a:pt x="325755" y="1019175"/>
                </a:lnTo>
                <a:lnTo>
                  <a:pt x="325755" y="1019175"/>
                </a:lnTo>
                <a:close/>
                <a:moveTo>
                  <a:pt x="504825" y="748665"/>
                </a:moveTo>
                <a:lnTo>
                  <a:pt x="541020" y="801053"/>
                </a:lnTo>
                <a:lnTo>
                  <a:pt x="601027" y="764858"/>
                </a:lnTo>
                <a:lnTo>
                  <a:pt x="567690" y="733425"/>
                </a:lnTo>
                <a:lnTo>
                  <a:pt x="528638" y="724853"/>
                </a:lnTo>
                <a:lnTo>
                  <a:pt x="504825" y="748665"/>
                </a:lnTo>
                <a:close/>
              </a:path>
            </a:pathLst>
          </a:custGeom>
          <a:solidFill xmlns:a="http://schemas.openxmlformats.org/drawingml/2006/main">
            <a:srgbClr val="087D83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20" name="Регион 62: область Ұлытау; 13,1 м²; n=52">
            <a:extLst xmlns:a="http://schemas.openxmlformats.org/drawingml/2006/main">
              <a:ext uri="{FF2B5EF4-FFF2-40B4-BE49-F238E27FC236}">
                <a16:creationId xmlns:a16="http://schemas.microsoft.com/office/drawing/2014/main" id="{E86038FC-E59F-484C-994D-D72B2B6D4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5054" y="3505048"/>
            <a:ext cx="1561167" cy="951986"/>
          </a:xfrm>
          <a:custGeom xmlns:a="http://schemas.openxmlformats.org/drawingml/2006/main">
            <a:pathLst>
              <a:path w="1323023" h="806767">
                <a:moveTo>
                  <a:pt x="1203960" y="553403"/>
                </a:moveTo>
                <a:lnTo>
                  <a:pt x="1222058" y="802005"/>
                </a:lnTo>
                <a:lnTo>
                  <a:pt x="901065" y="806767"/>
                </a:lnTo>
                <a:lnTo>
                  <a:pt x="634365" y="803910"/>
                </a:lnTo>
                <a:lnTo>
                  <a:pt x="626745" y="781050"/>
                </a:lnTo>
                <a:lnTo>
                  <a:pt x="570548" y="783907"/>
                </a:lnTo>
                <a:lnTo>
                  <a:pt x="391478" y="724853"/>
                </a:lnTo>
                <a:lnTo>
                  <a:pt x="342900" y="679132"/>
                </a:lnTo>
                <a:lnTo>
                  <a:pt x="162878" y="595313"/>
                </a:lnTo>
                <a:lnTo>
                  <a:pt x="149543" y="602932"/>
                </a:lnTo>
                <a:lnTo>
                  <a:pt x="92393" y="578167"/>
                </a:lnTo>
                <a:lnTo>
                  <a:pt x="57150" y="545782"/>
                </a:lnTo>
                <a:lnTo>
                  <a:pt x="0" y="552450"/>
                </a:lnTo>
                <a:lnTo>
                  <a:pt x="237173" y="387667"/>
                </a:lnTo>
                <a:lnTo>
                  <a:pt x="203835" y="336232"/>
                </a:lnTo>
                <a:lnTo>
                  <a:pt x="242888" y="302895"/>
                </a:lnTo>
                <a:lnTo>
                  <a:pt x="236220" y="278130"/>
                </a:lnTo>
                <a:lnTo>
                  <a:pt x="285750" y="269557"/>
                </a:lnTo>
                <a:lnTo>
                  <a:pt x="277178" y="235267"/>
                </a:lnTo>
                <a:lnTo>
                  <a:pt x="304800" y="238125"/>
                </a:lnTo>
                <a:lnTo>
                  <a:pt x="314325" y="185738"/>
                </a:lnTo>
                <a:lnTo>
                  <a:pt x="414338" y="206692"/>
                </a:lnTo>
                <a:lnTo>
                  <a:pt x="448628" y="198120"/>
                </a:lnTo>
                <a:lnTo>
                  <a:pt x="458153" y="176213"/>
                </a:lnTo>
                <a:lnTo>
                  <a:pt x="499110" y="176213"/>
                </a:lnTo>
                <a:lnTo>
                  <a:pt x="686753" y="0"/>
                </a:lnTo>
                <a:lnTo>
                  <a:pt x="749617" y="102870"/>
                </a:lnTo>
                <a:lnTo>
                  <a:pt x="746760" y="157163"/>
                </a:lnTo>
                <a:lnTo>
                  <a:pt x="758190" y="168592"/>
                </a:lnTo>
                <a:lnTo>
                  <a:pt x="804863" y="161925"/>
                </a:lnTo>
                <a:lnTo>
                  <a:pt x="862013" y="218122"/>
                </a:lnTo>
                <a:lnTo>
                  <a:pt x="918210" y="231457"/>
                </a:lnTo>
                <a:lnTo>
                  <a:pt x="958215" y="267652"/>
                </a:lnTo>
                <a:lnTo>
                  <a:pt x="1006792" y="248602"/>
                </a:lnTo>
                <a:lnTo>
                  <a:pt x="1011555" y="229552"/>
                </a:lnTo>
                <a:lnTo>
                  <a:pt x="1093470" y="217170"/>
                </a:lnTo>
                <a:lnTo>
                  <a:pt x="1114425" y="170497"/>
                </a:lnTo>
                <a:lnTo>
                  <a:pt x="1110615" y="105727"/>
                </a:lnTo>
                <a:lnTo>
                  <a:pt x="1136333" y="109538"/>
                </a:lnTo>
                <a:lnTo>
                  <a:pt x="1142048" y="133350"/>
                </a:lnTo>
                <a:lnTo>
                  <a:pt x="1168718" y="148590"/>
                </a:lnTo>
                <a:lnTo>
                  <a:pt x="1256348" y="130492"/>
                </a:lnTo>
                <a:lnTo>
                  <a:pt x="1261110" y="147638"/>
                </a:lnTo>
                <a:lnTo>
                  <a:pt x="1295400" y="145732"/>
                </a:lnTo>
                <a:lnTo>
                  <a:pt x="1323023" y="220980"/>
                </a:lnTo>
                <a:lnTo>
                  <a:pt x="1316355" y="288607"/>
                </a:lnTo>
                <a:lnTo>
                  <a:pt x="1288733" y="317182"/>
                </a:lnTo>
                <a:lnTo>
                  <a:pt x="1309688" y="371475"/>
                </a:lnTo>
                <a:lnTo>
                  <a:pt x="1307783" y="426720"/>
                </a:lnTo>
                <a:lnTo>
                  <a:pt x="1277303" y="478155"/>
                </a:lnTo>
                <a:lnTo>
                  <a:pt x="1217295" y="461963"/>
                </a:lnTo>
                <a:lnTo>
                  <a:pt x="1203960" y="553403"/>
                </a:lnTo>
                <a:close/>
              </a:path>
            </a:pathLst>
          </a:custGeom>
          <a:solidFill xmlns:a="http://schemas.openxmlformats.org/drawingml/2006/main">
            <a:srgbClr val="E1BFA5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21" name="Регион 63: Восточно-Казахстанская область; 10,7 м²; n=40">
            <a:extLst xmlns:a="http://schemas.openxmlformats.org/drawingml/2006/main">
              <a:ext uri="{FF2B5EF4-FFF2-40B4-BE49-F238E27FC236}">
                <a16:creationId xmlns:a16="http://schemas.microsoft.com/office/drawing/2014/main" id="{BE2E0591-AD9B-4F8D-86E0-FAA3C5BD6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8679" y="3022873"/>
            <a:ext cx="1020547" cy="966597"/>
          </a:xfrm>
          <a:custGeom xmlns:a="http://schemas.openxmlformats.org/drawingml/2006/main">
            <a:pathLst>
              <a:path w="864870" h="819150">
                <a:moveTo>
                  <a:pt x="207645" y="36195"/>
                </a:moveTo>
                <a:lnTo>
                  <a:pt x="226695" y="7620"/>
                </a:lnTo>
                <a:lnTo>
                  <a:pt x="267653" y="0"/>
                </a:lnTo>
                <a:lnTo>
                  <a:pt x="324803" y="19050"/>
                </a:lnTo>
                <a:lnTo>
                  <a:pt x="392430" y="80963"/>
                </a:lnTo>
                <a:lnTo>
                  <a:pt x="406717" y="130492"/>
                </a:lnTo>
                <a:lnTo>
                  <a:pt x="512445" y="153352"/>
                </a:lnTo>
                <a:lnTo>
                  <a:pt x="516255" y="181927"/>
                </a:lnTo>
                <a:lnTo>
                  <a:pt x="534353" y="187642"/>
                </a:lnTo>
                <a:lnTo>
                  <a:pt x="570547" y="240030"/>
                </a:lnTo>
                <a:lnTo>
                  <a:pt x="657225" y="228600"/>
                </a:lnTo>
                <a:lnTo>
                  <a:pt x="661988" y="239077"/>
                </a:lnTo>
                <a:lnTo>
                  <a:pt x="683895" y="230505"/>
                </a:lnTo>
                <a:lnTo>
                  <a:pt x="694372" y="239077"/>
                </a:lnTo>
                <a:lnTo>
                  <a:pt x="737235" y="156210"/>
                </a:lnTo>
                <a:lnTo>
                  <a:pt x="762000" y="149542"/>
                </a:lnTo>
                <a:lnTo>
                  <a:pt x="750570" y="200025"/>
                </a:lnTo>
                <a:lnTo>
                  <a:pt x="774382" y="202882"/>
                </a:lnTo>
                <a:lnTo>
                  <a:pt x="804863" y="246697"/>
                </a:lnTo>
                <a:lnTo>
                  <a:pt x="855345" y="256222"/>
                </a:lnTo>
                <a:lnTo>
                  <a:pt x="864870" y="276225"/>
                </a:lnTo>
                <a:lnTo>
                  <a:pt x="838200" y="271463"/>
                </a:lnTo>
                <a:lnTo>
                  <a:pt x="804863" y="287655"/>
                </a:lnTo>
                <a:lnTo>
                  <a:pt x="792480" y="315277"/>
                </a:lnTo>
                <a:lnTo>
                  <a:pt x="811530" y="347663"/>
                </a:lnTo>
                <a:lnTo>
                  <a:pt x="795338" y="413385"/>
                </a:lnTo>
                <a:lnTo>
                  <a:pt x="687705" y="475298"/>
                </a:lnTo>
                <a:lnTo>
                  <a:pt x="681038" y="569595"/>
                </a:lnTo>
                <a:lnTo>
                  <a:pt x="734378" y="711517"/>
                </a:lnTo>
                <a:lnTo>
                  <a:pt x="719138" y="721042"/>
                </a:lnTo>
                <a:lnTo>
                  <a:pt x="718185" y="749617"/>
                </a:lnTo>
                <a:lnTo>
                  <a:pt x="676275" y="760095"/>
                </a:lnTo>
                <a:lnTo>
                  <a:pt x="626745" y="819150"/>
                </a:lnTo>
                <a:lnTo>
                  <a:pt x="610553" y="819150"/>
                </a:lnTo>
                <a:lnTo>
                  <a:pt x="621030" y="802957"/>
                </a:lnTo>
                <a:lnTo>
                  <a:pt x="602932" y="785813"/>
                </a:lnTo>
                <a:lnTo>
                  <a:pt x="513397" y="812482"/>
                </a:lnTo>
                <a:lnTo>
                  <a:pt x="379095" y="782955"/>
                </a:lnTo>
                <a:lnTo>
                  <a:pt x="380047" y="728663"/>
                </a:lnTo>
                <a:lnTo>
                  <a:pt x="334328" y="672465"/>
                </a:lnTo>
                <a:lnTo>
                  <a:pt x="327660" y="640080"/>
                </a:lnTo>
                <a:lnTo>
                  <a:pt x="399097" y="533400"/>
                </a:lnTo>
                <a:lnTo>
                  <a:pt x="323850" y="483870"/>
                </a:lnTo>
                <a:lnTo>
                  <a:pt x="320992" y="497205"/>
                </a:lnTo>
                <a:lnTo>
                  <a:pt x="305753" y="497205"/>
                </a:lnTo>
                <a:lnTo>
                  <a:pt x="321945" y="467677"/>
                </a:lnTo>
                <a:lnTo>
                  <a:pt x="293370" y="480060"/>
                </a:lnTo>
                <a:lnTo>
                  <a:pt x="282892" y="461963"/>
                </a:lnTo>
                <a:lnTo>
                  <a:pt x="286703" y="475298"/>
                </a:lnTo>
                <a:lnTo>
                  <a:pt x="273367" y="475298"/>
                </a:lnTo>
                <a:lnTo>
                  <a:pt x="282892" y="439102"/>
                </a:lnTo>
                <a:lnTo>
                  <a:pt x="249555" y="425767"/>
                </a:lnTo>
                <a:lnTo>
                  <a:pt x="239078" y="382905"/>
                </a:lnTo>
                <a:lnTo>
                  <a:pt x="224790" y="393383"/>
                </a:lnTo>
                <a:lnTo>
                  <a:pt x="201930" y="369570"/>
                </a:lnTo>
                <a:lnTo>
                  <a:pt x="192405" y="381000"/>
                </a:lnTo>
                <a:lnTo>
                  <a:pt x="150495" y="363855"/>
                </a:lnTo>
                <a:lnTo>
                  <a:pt x="130492" y="334327"/>
                </a:lnTo>
                <a:lnTo>
                  <a:pt x="91440" y="314325"/>
                </a:lnTo>
                <a:lnTo>
                  <a:pt x="83820" y="276225"/>
                </a:lnTo>
                <a:lnTo>
                  <a:pt x="35242" y="263842"/>
                </a:lnTo>
                <a:lnTo>
                  <a:pt x="33338" y="232410"/>
                </a:lnTo>
                <a:lnTo>
                  <a:pt x="0" y="228600"/>
                </a:lnTo>
                <a:lnTo>
                  <a:pt x="5715" y="209550"/>
                </a:lnTo>
                <a:lnTo>
                  <a:pt x="30480" y="208597"/>
                </a:lnTo>
                <a:lnTo>
                  <a:pt x="24765" y="189547"/>
                </a:lnTo>
                <a:lnTo>
                  <a:pt x="73342" y="201930"/>
                </a:lnTo>
                <a:lnTo>
                  <a:pt x="68580" y="142875"/>
                </a:lnTo>
                <a:lnTo>
                  <a:pt x="42863" y="98107"/>
                </a:lnTo>
                <a:lnTo>
                  <a:pt x="61913" y="80963"/>
                </a:lnTo>
                <a:lnTo>
                  <a:pt x="114300" y="88582"/>
                </a:lnTo>
                <a:lnTo>
                  <a:pt x="163830" y="75247"/>
                </a:lnTo>
                <a:lnTo>
                  <a:pt x="182880" y="57150"/>
                </a:lnTo>
                <a:lnTo>
                  <a:pt x="181928" y="34290"/>
                </a:lnTo>
                <a:lnTo>
                  <a:pt x="207645" y="36195"/>
                </a:lnTo>
                <a:close/>
              </a:path>
            </a:pathLst>
          </a:custGeom>
          <a:solidFill xmlns:a="http://schemas.openxmlformats.org/drawingml/2006/main">
            <a:srgbClr val="B95845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22" name="Регион 71: г.Астана; 11,8 м²; n=41">
            <a:extLst xmlns:a="http://schemas.openxmlformats.org/drawingml/2006/main">
              <a:ext uri="{FF2B5EF4-FFF2-40B4-BE49-F238E27FC236}">
                <a16:creationId xmlns:a16="http://schemas.microsoft.com/office/drawing/2014/main" id="{4A7DA80E-65F9-4C23-8BCC-7A13E6368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3248" y="3157747"/>
            <a:ext cx="83172" cy="115767"/>
          </a:xfrm>
          <a:custGeom xmlns:a="http://schemas.openxmlformats.org/drawingml/2006/main">
            <a:pathLst>
              <a:path w="70485" h="98107">
                <a:moveTo>
                  <a:pt x="67627" y="37147"/>
                </a:moveTo>
                <a:lnTo>
                  <a:pt x="70485" y="33338"/>
                </a:lnTo>
                <a:lnTo>
                  <a:pt x="70485" y="36195"/>
                </a:lnTo>
                <a:lnTo>
                  <a:pt x="67627" y="37147"/>
                </a:lnTo>
                <a:close/>
                <a:moveTo>
                  <a:pt x="45720" y="10477"/>
                </a:moveTo>
                <a:lnTo>
                  <a:pt x="65722" y="46672"/>
                </a:lnTo>
                <a:lnTo>
                  <a:pt x="40005" y="58102"/>
                </a:lnTo>
                <a:lnTo>
                  <a:pt x="41910" y="81915"/>
                </a:lnTo>
                <a:lnTo>
                  <a:pt x="2857" y="59055"/>
                </a:lnTo>
                <a:lnTo>
                  <a:pt x="0" y="26670"/>
                </a:lnTo>
                <a:lnTo>
                  <a:pt x="10477" y="21907"/>
                </a:lnTo>
                <a:lnTo>
                  <a:pt x="14288" y="7620"/>
                </a:lnTo>
                <a:lnTo>
                  <a:pt x="45720" y="10477"/>
                </a:lnTo>
                <a:close/>
                <a:moveTo>
                  <a:pt x="12382" y="13335"/>
                </a:moveTo>
                <a:lnTo>
                  <a:pt x="8572" y="9525"/>
                </a:lnTo>
                <a:lnTo>
                  <a:pt x="9525" y="8572"/>
                </a:lnTo>
                <a:lnTo>
                  <a:pt x="12382" y="13335"/>
                </a:lnTo>
                <a:close/>
                <a:moveTo>
                  <a:pt x="51435" y="0"/>
                </a:moveTo>
                <a:lnTo>
                  <a:pt x="55245" y="2857"/>
                </a:lnTo>
                <a:lnTo>
                  <a:pt x="55245" y="3810"/>
                </a:lnTo>
                <a:lnTo>
                  <a:pt x="51435" y="0"/>
                </a:lnTo>
                <a:close/>
                <a:moveTo>
                  <a:pt x="27622" y="98107"/>
                </a:moveTo>
                <a:lnTo>
                  <a:pt x="19050" y="92392"/>
                </a:lnTo>
                <a:lnTo>
                  <a:pt x="28575" y="94297"/>
                </a:lnTo>
                <a:lnTo>
                  <a:pt x="27622" y="98107"/>
                </a:lnTo>
                <a:close/>
              </a:path>
            </a:pathLst>
          </a:custGeom>
          <a:solidFill xmlns:a="http://schemas.openxmlformats.org/drawingml/2006/main">
            <a:srgbClr val="B95845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23" name="Регион 75: г.Алматы; 12,0 м²; n=61">
            <a:extLst xmlns:a="http://schemas.openxmlformats.org/drawingml/2006/main">
              <a:ext uri="{FF2B5EF4-FFF2-40B4-BE49-F238E27FC236}">
                <a16:creationId xmlns:a16="http://schemas.microsoft.com/office/drawing/2014/main" id="{21131470-E018-4A89-9466-8104787CD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0538" y="5017884"/>
            <a:ext cx="76429" cy="87668"/>
          </a:xfrm>
          <a:custGeom xmlns:a="http://schemas.openxmlformats.org/drawingml/2006/main">
            <a:pathLst>
              <a:path w="64770" h="74295">
                <a:moveTo>
                  <a:pt x="56197" y="74295"/>
                </a:moveTo>
                <a:lnTo>
                  <a:pt x="8572" y="53340"/>
                </a:lnTo>
                <a:lnTo>
                  <a:pt x="0" y="21908"/>
                </a:lnTo>
                <a:lnTo>
                  <a:pt x="36195" y="0"/>
                </a:lnTo>
                <a:lnTo>
                  <a:pt x="53340" y="2858"/>
                </a:lnTo>
                <a:lnTo>
                  <a:pt x="40958" y="28575"/>
                </a:lnTo>
                <a:lnTo>
                  <a:pt x="64770" y="43815"/>
                </a:lnTo>
                <a:lnTo>
                  <a:pt x="51435" y="48578"/>
                </a:lnTo>
                <a:lnTo>
                  <a:pt x="56197" y="74295"/>
                </a:lnTo>
                <a:close/>
                <a:moveTo>
                  <a:pt x="57150" y="5715"/>
                </a:moveTo>
                <a:lnTo>
                  <a:pt x="63817" y="8573"/>
                </a:lnTo>
                <a:lnTo>
                  <a:pt x="60960" y="12383"/>
                </a:lnTo>
                <a:lnTo>
                  <a:pt x="57150" y="5715"/>
                </a:lnTo>
                <a:close/>
              </a:path>
            </a:pathLst>
          </a:custGeom>
          <a:solidFill xmlns:a="http://schemas.openxmlformats.org/drawingml/2006/main">
            <a:srgbClr val="E1BFA5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24" name="Регион 79: г.Шымкент; 13,2 м²; n=51">
            <a:extLst xmlns:a="http://schemas.openxmlformats.org/drawingml/2006/main">
              <a:ext uri="{FF2B5EF4-FFF2-40B4-BE49-F238E27FC236}">
                <a16:creationId xmlns:a16="http://schemas.microsoft.com/office/drawing/2014/main" id="{97A81259-5ADA-479B-A642-92828FDFE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6641" y="5308987"/>
            <a:ext cx="111271" cy="89916"/>
          </a:xfrm>
          <a:custGeom xmlns:a="http://schemas.openxmlformats.org/drawingml/2006/main">
            <a:pathLst>
              <a:path w="94297" h="76200">
                <a:moveTo>
                  <a:pt x="94297" y="40958"/>
                </a:moveTo>
                <a:lnTo>
                  <a:pt x="36195" y="76200"/>
                </a:lnTo>
                <a:lnTo>
                  <a:pt x="4763" y="51435"/>
                </a:lnTo>
                <a:lnTo>
                  <a:pt x="0" y="23813"/>
                </a:lnTo>
                <a:lnTo>
                  <a:pt x="34290" y="0"/>
                </a:lnTo>
                <a:lnTo>
                  <a:pt x="62865" y="8572"/>
                </a:lnTo>
                <a:lnTo>
                  <a:pt x="94297" y="40958"/>
                </a:lnTo>
                <a:close/>
              </a:path>
            </a:pathLst>
          </a:custGeom>
          <a:solidFill xmlns:a="http://schemas.openxmlformats.org/drawingml/2006/main">
            <a:srgbClr val="E1BFA5"/>
          </a:solidFill>
          <a:ln xmlns:a="http://schemas.openxmlformats.org/drawingml/2006/main" w="10478">
            <a:solidFill>
              <a:srgbClr val="FFFFFF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DC8E3B-35C2-4CFC-B5E0-8B2E7FC37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4273" y="3522955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Абай</a:t>
            </a:r>
          </a:p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12,8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220487-7573-4D57-80E9-7146EF062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0942" y="2887923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Акмола</a:t>
            </a:r>
          </a:p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12,2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25E0A15-D39E-4499-B62A-AE4A8EBE0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8011" y="3553301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Актобе</a:t>
            </a:r>
          </a:p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14,4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04DEB8B-D233-481B-87AC-65C59352D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7172" y="4641285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Алм. обл.</a:t>
            </a:r>
          </a:p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14,4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4868ADB-7FA0-45AF-92AA-5838F5898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027" y="362411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Атырау</a:t>
            </a:r>
          </a:p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17,8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BDC6E33-5E05-42C7-8680-21D452C89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004" y="3019425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ЗКО</a:t>
            </a:r>
          </a:p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12,6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BF1ACAA-108B-45A0-8E6C-DA7861525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4556" y="4694111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Жамбыл</a:t>
            </a:r>
          </a:p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13,7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2CB6502-A338-44F5-9FE0-8C93C8BAD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605" y="4299604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Жетісу</a:t>
            </a:r>
          </a:p>
          <a:p xmlns:a="http://schemas.openxmlformats.org/drawingml/2006/main">
            <a:pPr algn="ctr">
              <a:defRPr sz="1238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11,9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F53441A-1225-4386-A5BA-54075727D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4157" y="3634226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Караганда</a:t>
            </a:r>
          </a:p>
          <a:p xmlns:a="http://schemas.openxmlformats.org/drawingml/2006/main">
            <a:pPr algn="ctr">
              <a:defRPr sz="1238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11,6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C035E16-3738-41E2-BE75-98F1E3587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5270" y="2922765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Костанай</a:t>
            </a:r>
          </a:p>
          <a:p xmlns:a="http://schemas.openxmlformats.org/drawingml/2006/main">
            <a:pPr algn="ctr">
              <a:defRPr sz="1238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10,9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06625C4-FF10-4B15-9DB6-2695F15B5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0049" y="4454709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Кызылорда</a:t>
            </a:r>
          </a:p>
          <a:p xmlns:a="http://schemas.openxmlformats.org/drawingml/2006/main">
            <a:pPr algn="ctr">
              <a:defRPr sz="1238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21,0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ECF0967-A87D-4CBE-B6F9-E26D5ED6D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149" y="4513155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Мангистау</a:t>
            </a:r>
          </a:p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17,4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54FB388-AF14-42D9-995D-340E8B735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2928" y="277328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Павлодар</a:t>
            </a:r>
          </a:p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13,4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65E4A9A-36C6-4B66-9AF2-17BD6CC36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4282" y="2390013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СКО</a:t>
            </a:r>
          </a:p>
          <a:p xmlns:a="http://schemas.openxmlformats.org/drawingml/2006/main">
            <a:pPr algn="ctr">
              <a:defRPr sz="1238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11,4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40EDEA5-1B17-4E84-AF1C-8865FE88B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7161" y="4971726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Туркестан</a:t>
            </a:r>
          </a:p>
          <a:p xmlns:a="http://schemas.openxmlformats.org/drawingml/2006/main">
            <a:pPr algn="ctr">
              <a:defRPr sz="1238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22,0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63355B9-F889-417B-98C9-3382096D6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360" y="3890486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Ұлытау</a:t>
            </a:r>
          </a:p>
          <a:p xmlns:a="http://schemas.openxmlformats.org/drawingml/2006/main">
            <a:pPr algn="ctr">
              <a:defRPr sz="1238" b="1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52A39"/>
                </a:solidFill>
                <a:latin typeface="Arial"/>
                <a:ea typeface="Arial"/>
                <a:cs typeface="Arial"/>
              </a:rPr>
              <a:t>13,1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46CDFA0-8323-4530-8DBD-2F5C5CDB4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561" y="3321768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38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ВКО</a:t>
            </a:r>
          </a:p>
          <a:p xmlns:a="http://schemas.openxmlformats.org/drawingml/2006/main">
            <a:pPr algn="ctr">
              <a:defRPr sz="1238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10,7</a:t>
            </a:r>
          </a:p>
        </p:txBody>
      </p:sp>
      <p:sp>
        <p:nvSpPr>
          <p:cNvPr id="42" name="Город г.Астана">
            <a:extLst xmlns:a="http://schemas.openxmlformats.org/drawingml/2006/main">
              <a:ext uri="{FF2B5EF4-FFF2-40B4-BE49-F238E27FC236}">
                <a16:creationId xmlns:a16="http://schemas.microsoft.com/office/drawing/2014/main" id="{211D33AD-93B0-48E6-899D-EEE4AA31A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8218" y="3159576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95845"/>
          </a:solidFill>
          <a:ln xmlns:a="http://schemas.openxmlformats.org/drawingml/2006/main" w="14288">
            <a:solidFill>
              <a:srgbClr val="152A39"/>
            </a:solidFill>
          </a:ln>
        </p:spPr>
      </p:sp>
      <p:sp>
        <p:nvSpPr>
          <p:cNvPr id="43" name="Город г.Алматы">
            <a:extLst xmlns:a="http://schemas.openxmlformats.org/drawingml/2006/main">
              <a:ext uri="{FF2B5EF4-FFF2-40B4-BE49-F238E27FC236}">
                <a16:creationId xmlns:a16="http://schemas.microsoft.com/office/drawing/2014/main" id="{6A30E667-4865-4D20-924F-479663348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2252" y="501634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1BFA5"/>
          </a:solidFill>
          <a:ln xmlns:a="http://schemas.openxmlformats.org/drawingml/2006/main" w="14288">
            <a:solidFill>
              <a:srgbClr val="152A39"/>
            </a:solidFill>
          </a:ln>
        </p:spPr>
      </p:sp>
      <p:sp>
        <p:nvSpPr>
          <p:cNvPr id="44" name="Город г.Шымкент">
            <a:extLst xmlns:a="http://schemas.openxmlformats.org/drawingml/2006/main">
              <a:ext uri="{FF2B5EF4-FFF2-40B4-BE49-F238E27FC236}">
                <a16:creationId xmlns:a16="http://schemas.microsoft.com/office/drawing/2014/main" id="{44BF5800-5225-4143-9E55-B4C571933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9593" y="5304072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1BFA5"/>
          </a:solidFill>
          <a:ln xmlns:a="http://schemas.openxmlformats.org/drawingml/2006/main" w="14288">
            <a:solidFill>
              <a:srgbClr val="152A39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0E2D657-2791-4520-B704-965BC7E51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915025"/>
            <a:ext cx="238125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5845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5507F9D5-39C6-41D4-8D25-D01C3FFB6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857875"/>
            <a:ext cx="1181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D"/>
                </a:solidFill>
                <a:latin typeface="Arial"/>
                <a:ea typeface="Arial"/>
                <a:cs typeface="Arial"/>
              </a:rPr>
              <a:t>&lt;12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548D79D-9740-4B42-9F97-99F034436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5915025"/>
            <a:ext cx="238125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BFA5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5B9111A4-7AD2-4673-9F8B-C336EEC77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857875"/>
            <a:ext cx="1181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D"/>
                </a:solidFill>
                <a:latin typeface="Arial"/>
                <a:ea typeface="Arial"/>
                <a:cs typeface="Arial"/>
              </a:rPr>
              <a:t>12–&lt;15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662F364-A3F2-4BE4-B98F-93654BDFD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4275" y="5915025"/>
            <a:ext cx="238125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C2B8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9D9B16A-CC50-4E2C-AFC6-14EF6769C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5857875"/>
            <a:ext cx="1181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D"/>
                </a:solidFill>
                <a:latin typeface="Arial"/>
                <a:ea typeface="Arial"/>
                <a:cs typeface="Arial"/>
              </a:rPr>
              <a:t>15–&lt;18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9B8ED53C-B69B-410C-83E3-B3551AD71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5915025"/>
            <a:ext cx="238125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D83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55344B2B-38A9-4B3B-9577-493C5576D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5857875"/>
            <a:ext cx="1181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D"/>
                </a:solidFill>
                <a:latin typeface="Arial"/>
                <a:ea typeface="Arial"/>
                <a:cs typeface="Arial"/>
              </a:rPr>
              <a:t>≥18 м²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4E1B2F3-7B84-4B59-A956-C37251989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6153150"/>
            <a:ext cx="6953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3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36D"/>
                </a:solidFill>
                <a:latin typeface="Arial"/>
                <a:ea typeface="Arial"/>
                <a:cs typeface="Arial"/>
              </a:rPr>
              <a:t>Города: Астана 11,8   Алматы 12,0   Шымкент 13,2 м²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12D53EE-2741-4683-9364-1E6B6C971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505075"/>
            <a:ext cx="31051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87D8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87D83"/>
                </a:solidFill>
                <a:latin typeface="Arial"/>
                <a:ea typeface="Arial"/>
                <a:cs typeface="Arial"/>
              </a:rPr>
              <a:t>Пользователь: региональный аналитик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F4004E4A-8613-47BB-9FF6-FD93A6AD3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209925"/>
            <a:ext cx="310515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52A39"/>
                </a:solidFill>
                <a:latin typeface="Arial"/>
                <a:ea typeface="Arial"/>
                <a:cs typeface="Arial"/>
              </a:rPr>
              <a:t>Фильтры: размер домохозяйства и тип жилья.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 b="0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52A39"/>
                </a:solidFill>
                <a:latin typeface="Arial"/>
                <a:ea typeface="Arial"/>
                <a:cs typeface="Arial"/>
              </a:rPr>
              <a:t>По клику: медиана, число наблюдений и разброс.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0DC3C6A6-A72A-41CB-A8AD-0A8CC1C51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791075"/>
            <a:ext cx="3105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8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87D83"/>
                </a:solidFill>
                <a:latin typeface="Arial"/>
                <a:ea typeface="Arial"/>
                <a:cs typeface="Arial"/>
              </a:rPr>
              <a:t>Первичное решение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C9178809-BD87-4666-AEA1-9FDD53CED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5219700"/>
            <a:ext cx="3105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52A3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52A39"/>
                </a:solidFill>
                <a:latin typeface="Arial"/>
                <a:ea typeface="Arial"/>
                <a:cs typeface="Arial"/>
              </a:rPr>
              <a:t>Выбирать территории для углублённой проверки и сопоставлять с реальной статистикой.</a:t>
            </a:r>
          </a:p>
        </p:txBody>
      </p:sp>
    </p:spTree>
    <p:extLst>
      <p:ext uri="{BB962C8B-B14F-4D97-AF65-F5344CB8AC3E}">
        <p14:creationId xmlns:p14="http://schemas.microsoft.com/office/powerpoint/2010/main" val="11832982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2026-10-07T14:53:42.2070000Z</dcterms:created>
  <dcterms:modified xsi:type="dcterms:W3CDTF">2026-10-07T14:53:42.2080000Z</dcterms:modified>
</coreProperties>
</file>